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pic>
        <p:nvPicPr>
          <p:cNvPr id="11" name="Anointing Feet of Jesus.png" descr="Anointing Feet of Jesus.png"/>
          <p:cNvPicPr>
            <a:picLocks noChangeAspect="1"/>
          </p:cNvPicPr>
          <p:nvPr/>
        </p:nvPicPr>
        <p:blipFill>
          <a:blip r:embed="rId2">
            <a:alphaModFix amt="34698"/>
            <a:extLst/>
          </a:blip>
          <a:stretch>
            <a:fillRect/>
          </a:stretch>
        </p:blipFill>
        <p:spPr>
          <a:xfrm>
            <a:off x="-21124" y="-1459535"/>
            <a:ext cx="24426248" cy="17663230"/>
          </a:xfrm>
          <a:prstGeom prst="rect">
            <a:avLst/>
          </a:prstGeom>
          <a:ln w="12700">
            <a:miter lim="400000"/>
          </a:ln>
        </p:spPr>
      </p:pic>
      <p:sp>
        <p:nvSpPr>
          <p:cNvPr id="12" name="Title Text"/>
          <p:cNvSpPr txBox="1"/>
          <p:nvPr>
            <p:ph type="title"/>
          </p:nvPr>
        </p:nvSpPr>
        <p:spPr>
          <a:xfrm>
            <a:off x="1231900" y="6032500"/>
            <a:ext cx="21907500" cy="3124200"/>
          </a:xfrm>
          <a:prstGeom prst="rect">
            <a:avLst/>
          </a:prstGeom>
        </p:spPr>
        <p:txBody>
          <a:bodyPr/>
          <a:lstStyle>
            <a:lvl1pPr>
              <a:defRPr spc="1375" sz="8600"/>
            </a:lvl1pPr>
          </a:lstStyle>
          <a:p>
            <a:pPr/>
            <a:r>
              <a:t>Title Text</a:t>
            </a:r>
          </a:p>
        </p:txBody>
      </p:sp>
      <p:sp>
        <p:nvSpPr>
          <p:cNvPr id="13" name="Body Level One…"/>
          <p:cNvSpPr txBox="1"/>
          <p:nvPr>
            <p:ph type="body" sz="quarter" idx="1"/>
          </p:nvPr>
        </p:nvSpPr>
        <p:spPr>
          <a:xfrm>
            <a:off x="1231900" y="4775200"/>
            <a:ext cx="21907500" cy="1244600"/>
          </a:xfrm>
          <a:prstGeom prst="rect">
            <a:avLst/>
          </a:prstGeom>
        </p:spPr>
        <p:txBody>
          <a:bodyPr/>
          <a:lstStyle>
            <a:lvl1pPr marL="0" indent="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4" name="Image"/>
          <p:cNvSpPr/>
          <p:nvPr>
            <p:ph type="pic" sz="half" idx="13"/>
          </p:nvPr>
        </p:nvSpPr>
        <p:spPr>
          <a:xfrm>
            <a:off x="12192000" y="6861168"/>
            <a:ext cx="12192000" cy="6858001"/>
          </a:xfrm>
          <a:prstGeom prst="rect">
            <a:avLst/>
          </a:prstGeom>
        </p:spPr>
        <p:txBody>
          <a:bodyPr lIns="91439" tIns="45719" rIns="91439" bIns="45719" anchor="t">
            <a:noAutofit/>
          </a:bodyPr>
          <a:lstStyle/>
          <a:p>
            <a:pPr/>
          </a:p>
        </p:txBody>
      </p:sp>
      <p:sp>
        <p:nvSpPr>
          <p:cNvPr id="95" name="Image"/>
          <p:cNvSpPr/>
          <p:nvPr>
            <p:ph type="pic" sz="half" idx="14"/>
          </p:nvPr>
        </p:nvSpPr>
        <p:spPr>
          <a:xfrm>
            <a:off x="12192000" y="0"/>
            <a:ext cx="12192000" cy="6858000"/>
          </a:xfrm>
          <a:prstGeom prst="rect">
            <a:avLst/>
          </a:prstGeom>
        </p:spPr>
        <p:txBody>
          <a:bodyPr lIns="91439" tIns="45719" rIns="91439" bIns="45719" anchor="t">
            <a:noAutofit/>
          </a:bodyPr>
          <a:lstStyle/>
          <a:p>
            <a:pPr/>
          </a:p>
        </p:txBody>
      </p:sp>
      <p:sp>
        <p:nvSpPr>
          <p:cNvPr id="96" name="Image"/>
          <p:cNvSpPr/>
          <p:nvPr>
            <p:ph type="pic" idx="15"/>
          </p:nvPr>
        </p:nvSpPr>
        <p:spPr>
          <a:xfrm>
            <a:off x="0" y="0"/>
            <a:ext cx="12192000" cy="13716000"/>
          </a:xfrm>
          <a:prstGeom prst="rect">
            <a:avLst/>
          </a:prstGeom>
        </p:spPr>
        <p:txBody>
          <a:bodyPr lIns="91439" tIns="45719" rIns="91439" bIns="45719" anchor="t">
            <a:noAutofit/>
          </a:bodyPr>
          <a:lstStyle/>
          <a:p>
            <a:pP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pic>
        <p:nvPicPr>
          <p:cNvPr id="104" name="Anointing Feet of Jesus.png" descr="Anointing Feet of Jesus.png"/>
          <p:cNvPicPr>
            <a:picLocks noChangeAspect="1"/>
          </p:cNvPicPr>
          <p:nvPr/>
        </p:nvPicPr>
        <p:blipFill>
          <a:blip r:embed="rId2">
            <a:alphaModFix amt="34698"/>
            <a:extLst/>
          </a:blip>
          <a:stretch>
            <a:fillRect/>
          </a:stretch>
        </p:blipFill>
        <p:spPr>
          <a:xfrm>
            <a:off x="-21124" y="-1459535"/>
            <a:ext cx="24426248" cy="17663230"/>
          </a:xfrm>
          <a:prstGeom prst="rect">
            <a:avLst/>
          </a:prstGeom>
          <a:ln w="12700">
            <a:miter lim="400000"/>
          </a:ln>
        </p:spPr>
      </p:pic>
      <p:sp>
        <p:nvSpPr>
          <p:cNvPr id="105" name="–Johnny Appleseed"/>
          <p:cNvSpPr txBox="1"/>
          <p:nvPr>
            <p:ph type="body" sz="quarter" idx="13"/>
          </p:nvPr>
        </p:nvSpPr>
        <p:spPr>
          <a:xfrm>
            <a:off x="2374900" y="8991600"/>
            <a:ext cx="19621500" cy="660400"/>
          </a:xfrm>
          <a:prstGeom prst="rect">
            <a:avLst/>
          </a:prstGeom>
        </p:spPr>
        <p:txBody>
          <a:bodyPr>
            <a:spAutoFit/>
          </a:bodyPr>
          <a:lstStyle>
            <a:lvl1pPr marL="0" indent="0" algn="ctr">
              <a:spcBef>
                <a:spcPts val="0"/>
              </a:spcBef>
              <a:buClrTx/>
              <a:buSzTx/>
              <a:buNone/>
              <a:defRPr cap="all" spc="512" sz="3200">
                <a:solidFill>
                  <a:schemeClr val="accent2">
                    <a:satOff val="44164"/>
                    <a:lumOff val="14231"/>
                  </a:schemeClr>
                </a:solidFill>
              </a:defRPr>
            </a:lvl1pPr>
          </a:lstStyle>
          <a:p>
            <a:pPr/>
            <a:r>
              <a:t>–Johnny Appleseed</a:t>
            </a:r>
          </a:p>
        </p:txBody>
      </p:sp>
      <p:sp>
        <p:nvSpPr>
          <p:cNvPr id="106" name="“Type a quote here.”"/>
          <p:cNvSpPr txBox="1"/>
          <p:nvPr>
            <p:ph type="body" sz="quarter" idx="14"/>
          </p:nvPr>
        </p:nvSpPr>
        <p:spPr>
          <a:xfrm>
            <a:off x="2374900" y="5999360"/>
            <a:ext cx="19621500" cy="965201"/>
          </a:xfrm>
          <a:prstGeom prst="rect">
            <a:avLst/>
          </a:prstGeom>
        </p:spPr>
        <p:txBody>
          <a:bodyPr>
            <a:spAutoFit/>
          </a:bodyPr>
          <a:lstStyle>
            <a:lvl1pPr marL="0" indent="0" algn="ctr">
              <a:spcBef>
                <a:spcPts val="0"/>
              </a:spcBef>
              <a:buClrTx/>
              <a:buSzTx/>
              <a:buNone/>
            </a:lvl1pPr>
          </a:lstStyle>
          <a:p>
            <a:pPr/>
            <a:r>
              <a:t>“Type a quote here.”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hoto">
    <p:spTree>
      <p:nvGrpSpPr>
        <p:cNvPr id="1" name=""/>
        <p:cNvGrpSpPr/>
        <p:nvPr/>
      </p:nvGrpSpPr>
      <p:grpSpPr>
        <a:xfrm>
          <a:off x="0" y="0"/>
          <a:ext cx="0" cy="0"/>
          <a:chOff x="0" y="0"/>
          <a:chExt cx="0" cy="0"/>
        </a:xfrm>
      </p:grpSpPr>
      <p:sp>
        <p:nvSpPr>
          <p:cNvPr id="114" name="–Johnny Appleseed"/>
          <p:cNvSpPr txBox="1"/>
          <p:nvPr>
            <p:ph type="body" sz="quarter" idx="13"/>
          </p:nvPr>
        </p:nvSpPr>
        <p:spPr>
          <a:xfrm>
            <a:off x="2374900" y="4165600"/>
            <a:ext cx="19621500" cy="660400"/>
          </a:xfrm>
          <a:prstGeom prst="rect">
            <a:avLst/>
          </a:prstGeom>
        </p:spPr>
        <p:txBody>
          <a:bodyPr anchor="t">
            <a:spAutoFit/>
          </a:bodyPr>
          <a:lstStyle>
            <a:lvl1pPr marL="0" indent="0" algn="ctr">
              <a:spcBef>
                <a:spcPts val="0"/>
              </a:spcBef>
              <a:buClrTx/>
              <a:buSzTx/>
              <a:buNone/>
              <a:defRPr cap="all" spc="512" sz="3200">
                <a:solidFill>
                  <a:schemeClr val="accent2">
                    <a:satOff val="44164"/>
                    <a:lumOff val="14231"/>
                  </a:schemeClr>
                </a:solidFill>
              </a:defRPr>
            </a:lvl1pPr>
          </a:lstStyle>
          <a:p>
            <a:pPr/>
            <a:r>
              <a:t>–Johnny Appleseed</a:t>
            </a:r>
          </a:p>
        </p:txBody>
      </p:sp>
      <p:sp>
        <p:nvSpPr>
          <p:cNvPr id="115" name="“Type a quote here.”"/>
          <p:cNvSpPr txBox="1"/>
          <p:nvPr>
            <p:ph type="body" sz="quarter" idx="14"/>
          </p:nvPr>
        </p:nvSpPr>
        <p:spPr>
          <a:xfrm>
            <a:off x="2374900" y="1917700"/>
            <a:ext cx="19621500" cy="965200"/>
          </a:xfrm>
          <a:prstGeom prst="rect">
            <a:avLst/>
          </a:prstGeom>
        </p:spPr>
        <p:txBody>
          <a:bodyPr>
            <a:spAutoFit/>
          </a:bodyPr>
          <a:lstStyle>
            <a:lvl1pPr marL="0" indent="0" algn="ctr">
              <a:spcBef>
                <a:spcPts val="0"/>
              </a:spcBef>
              <a:buClrTx/>
              <a:buSzTx/>
              <a:buNone/>
            </a:lvl1pPr>
          </a:lstStyle>
          <a:p>
            <a:pPr/>
            <a:r>
              <a:t>“Type a quote here.” </a:t>
            </a:r>
          </a:p>
        </p:txBody>
      </p:sp>
      <p:sp>
        <p:nvSpPr>
          <p:cNvPr id="116" name="Image"/>
          <p:cNvSpPr/>
          <p:nvPr>
            <p:ph type="pic" idx="15"/>
          </p:nvPr>
        </p:nvSpPr>
        <p:spPr>
          <a:xfrm>
            <a:off x="0" y="5080992"/>
            <a:ext cx="24384000" cy="8626079"/>
          </a:xfrm>
          <a:prstGeom prst="rect">
            <a:avLst/>
          </a:prstGeom>
        </p:spPr>
        <p:txBody>
          <a:bodyPr lIns="91439" tIns="45719" rIns="91439" bIns="45719" anchor="t">
            <a:noAutofit/>
          </a:bodyPr>
          <a:lstStyle/>
          <a:p>
            <a:pP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24"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Main">
    <p:bg>
      <p:bgPr>
        <a:solidFill>
          <a:srgbClr val="287186"/>
        </a:solidFill>
      </p:bgPr>
    </p:bg>
    <p:spTree>
      <p:nvGrpSpPr>
        <p:cNvPr id="1" name=""/>
        <p:cNvGrpSpPr/>
        <p:nvPr/>
      </p:nvGrpSpPr>
      <p:grpSpPr>
        <a:xfrm>
          <a:off x="0" y="0"/>
          <a:ext cx="0" cy="0"/>
          <a:chOff x="0" y="0"/>
          <a:chExt cx="0" cy="0"/>
        </a:xfrm>
      </p:grpSpPr>
      <p:sp>
        <p:nvSpPr>
          <p:cNvPr id="139" name="Line"/>
          <p:cNvSpPr/>
          <p:nvPr/>
        </p:nvSpPr>
        <p:spPr>
          <a:xfrm>
            <a:off x="673892" y="736600"/>
            <a:ext cx="23036216" cy="0"/>
          </a:xfrm>
          <a:prstGeom prst="line">
            <a:avLst/>
          </a:prstGeom>
          <a:ln w="25400">
            <a:solidFill>
              <a:srgbClr val="FFFFFF"/>
            </a:solidFill>
            <a:miter lim="400000"/>
          </a:ln>
        </p:spPr>
        <p:txBody>
          <a:bodyPr lIns="0" tIns="0" rIns="0" bIns="0" anchor="ctr"/>
          <a:lstStyle/>
          <a:p>
            <a:pPr>
              <a:defRPr sz="3200">
                <a:latin typeface="Helvetica Neue Medium"/>
                <a:ea typeface="Helvetica Neue Medium"/>
                <a:cs typeface="Helvetica Neue Medium"/>
                <a:sym typeface="Helvetica Neue Medium"/>
              </a:defRPr>
            </a:pPr>
          </a:p>
        </p:txBody>
      </p:sp>
      <p:sp>
        <p:nvSpPr>
          <p:cNvPr id="140" name="Adventist Review Ministries"/>
          <p:cNvSpPr txBox="1"/>
          <p:nvPr/>
        </p:nvSpPr>
        <p:spPr>
          <a:xfrm>
            <a:off x="626665" y="908049"/>
            <a:ext cx="414560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400">
                <a:latin typeface="Helvetica"/>
                <a:ea typeface="Helvetica"/>
                <a:cs typeface="Helvetica"/>
                <a:sym typeface="Helvetica"/>
              </a:defRPr>
            </a:lvl1pPr>
          </a:lstStyle>
          <a:p>
            <a:pPr/>
            <a:r>
              <a:t>Adventist Review Ministries</a:t>
            </a:r>
          </a:p>
        </p:txBody>
      </p:sp>
      <p:sp>
        <p:nvSpPr>
          <p:cNvPr id="141" name="Daniel Bruneau"/>
          <p:cNvSpPr txBox="1"/>
          <p:nvPr/>
        </p:nvSpPr>
        <p:spPr>
          <a:xfrm>
            <a:off x="21360111" y="908049"/>
            <a:ext cx="234999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b="1" sz="2400">
                <a:latin typeface="Helvetica"/>
                <a:ea typeface="Helvetica"/>
                <a:cs typeface="Helvetica"/>
                <a:sym typeface="Helvetica"/>
              </a:defRPr>
            </a:lvl1pPr>
          </a:lstStyle>
          <a:p>
            <a:pPr/>
            <a:r>
              <a:t>Daniel Bruneau</a:t>
            </a:r>
          </a:p>
        </p:txBody>
      </p:sp>
      <p:sp>
        <p:nvSpPr>
          <p:cNvPr id="142" name="Slide Number"/>
          <p:cNvSpPr txBox="1"/>
          <p:nvPr>
            <p:ph type="sldNum" sz="quarter" idx="2"/>
          </p:nvPr>
        </p:nvSpPr>
        <p:spPr>
          <a:xfrm>
            <a:off x="11959031" y="13081000"/>
            <a:ext cx="453238" cy="461059"/>
          </a:xfrm>
          <a:prstGeom prst="rect">
            <a:avLst/>
          </a:prstGeom>
        </p:spPr>
        <p:txBody>
          <a:bodyPr anchor="t"/>
          <a:lstStyle>
            <a:lvl1pPr>
              <a:defRPr>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22" name="Title Text"/>
          <p:cNvSpPr txBox="1"/>
          <p:nvPr>
            <p:ph type="title"/>
          </p:nvPr>
        </p:nvSpPr>
        <p:spPr>
          <a:xfrm>
            <a:off x="1231900" y="1409700"/>
            <a:ext cx="21907500" cy="2057400"/>
          </a:xfrm>
          <a:prstGeom prst="rect">
            <a:avLst/>
          </a:prstGeom>
        </p:spPr>
        <p:txBody>
          <a:bodyPr/>
          <a:lstStyle>
            <a:lvl1pPr>
              <a:defRPr spc="1375" sz="8600"/>
            </a:lvl1pPr>
          </a:lstStyle>
          <a:p>
            <a:pPr/>
            <a:r>
              <a:t>Title Text</a:t>
            </a:r>
          </a:p>
        </p:txBody>
      </p:sp>
      <p:sp>
        <p:nvSpPr>
          <p:cNvPr id="23" name="Body Level One…"/>
          <p:cNvSpPr txBox="1"/>
          <p:nvPr>
            <p:ph type="body" sz="quarter" idx="1"/>
          </p:nvPr>
        </p:nvSpPr>
        <p:spPr>
          <a:xfrm>
            <a:off x="1231900" y="698500"/>
            <a:ext cx="21907500" cy="711200"/>
          </a:xfrm>
          <a:prstGeom prst="rect">
            <a:avLst/>
          </a:prstGeom>
        </p:spPr>
        <p:txBody>
          <a:bodyPr/>
          <a:lstStyle>
            <a:lvl1pPr marL="0" indent="0">
              <a:spcBef>
                <a:spcPts val="0"/>
              </a:spcBef>
              <a:buClrTx/>
              <a:buSzTx/>
              <a:buNone/>
              <a:defRPr cap="all" spc="512" sz="3200">
                <a:latin typeface="Avenir Book"/>
                <a:ea typeface="Avenir Book"/>
                <a:cs typeface="Avenir Book"/>
                <a:sym typeface="Avenir Book"/>
              </a:defRPr>
            </a:lvl1pPr>
            <a:lvl2pPr marL="0" indent="228600">
              <a:spcBef>
                <a:spcPts val="0"/>
              </a:spcBef>
              <a:buClrTx/>
              <a:buSzTx/>
              <a:buNone/>
              <a:defRPr cap="all" spc="512" sz="3200">
                <a:latin typeface="Avenir Book"/>
                <a:ea typeface="Avenir Book"/>
                <a:cs typeface="Avenir Book"/>
                <a:sym typeface="Avenir Book"/>
              </a:defRPr>
            </a:lvl2pPr>
            <a:lvl3pPr marL="0" indent="457200">
              <a:spcBef>
                <a:spcPts val="0"/>
              </a:spcBef>
              <a:buClrTx/>
              <a:buSzTx/>
              <a:buNone/>
              <a:defRPr cap="all" spc="512" sz="3200">
                <a:latin typeface="Avenir Book"/>
                <a:ea typeface="Avenir Book"/>
                <a:cs typeface="Avenir Book"/>
                <a:sym typeface="Avenir Book"/>
              </a:defRPr>
            </a:lvl3pPr>
            <a:lvl4pPr marL="0" indent="685800">
              <a:spcBef>
                <a:spcPts val="0"/>
              </a:spcBef>
              <a:buClrTx/>
              <a:buSzTx/>
              <a:buNone/>
              <a:defRPr cap="all" spc="512" sz="3200">
                <a:latin typeface="Avenir Book"/>
                <a:ea typeface="Avenir Book"/>
                <a:cs typeface="Avenir Book"/>
                <a:sym typeface="Avenir Book"/>
              </a:defRPr>
            </a:lvl4pPr>
            <a:lvl5pPr marL="0" indent="914400">
              <a:spcBef>
                <a:spcPts val="0"/>
              </a:spcBef>
              <a:buClrTx/>
              <a:buSzTx/>
              <a:buNone/>
              <a:defRPr cap="all" spc="512" sz="32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Alt">
    <p:spTree>
      <p:nvGrpSpPr>
        <p:cNvPr id="1" name=""/>
        <p:cNvGrpSpPr/>
        <p:nvPr/>
      </p:nvGrpSpPr>
      <p:grpSpPr>
        <a:xfrm>
          <a:off x="0" y="0"/>
          <a:ext cx="0" cy="0"/>
          <a:chOff x="0" y="0"/>
          <a:chExt cx="0" cy="0"/>
        </a:xfrm>
      </p:grpSpPr>
      <p:sp>
        <p:nvSpPr>
          <p:cNvPr id="31" name="Image"/>
          <p:cNvSpPr/>
          <p:nvPr>
            <p:ph type="pic" idx="13"/>
          </p:nvPr>
        </p:nvSpPr>
        <p:spPr>
          <a:xfrm>
            <a:off x="0" y="3810000"/>
            <a:ext cx="24384000" cy="9894094"/>
          </a:xfrm>
          <a:prstGeom prst="rect">
            <a:avLst/>
          </a:prstGeom>
        </p:spPr>
        <p:txBody>
          <a:bodyPr lIns="91439" tIns="45719" rIns="91439" bIns="45719" anchor="t">
            <a:noAutofit/>
          </a:bodyPr>
          <a:lstStyle/>
          <a:p>
            <a:pPr/>
          </a:p>
        </p:txBody>
      </p:sp>
      <p:sp>
        <p:nvSpPr>
          <p:cNvPr id="32" name="Title Text"/>
          <p:cNvSpPr txBox="1"/>
          <p:nvPr>
            <p:ph type="title"/>
          </p:nvPr>
        </p:nvSpPr>
        <p:spPr>
          <a:xfrm>
            <a:off x="1231900" y="1409700"/>
            <a:ext cx="21907500" cy="2057400"/>
          </a:xfrm>
          <a:prstGeom prst="rect">
            <a:avLst/>
          </a:prstGeom>
        </p:spPr>
        <p:txBody>
          <a:bodyPr/>
          <a:lstStyle>
            <a:lvl1pPr>
              <a:defRPr spc="1375" sz="8600"/>
            </a:lvl1pPr>
          </a:lstStyle>
          <a:p>
            <a:pPr/>
            <a:r>
              <a:t>Title Text</a:t>
            </a:r>
          </a:p>
        </p:txBody>
      </p:sp>
      <p:sp>
        <p:nvSpPr>
          <p:cNvPr id="33" name="Body Level One…"/>
          <p:cNvSpPr txBox="1"/>
          <p:nvPr>
            <p:ph type="body" sz="quarter" idx="1"/>
          </p:nvPr>
        </p:nvSpPr>
        <p:spPr>
          <a:xfrm>
            <a:off x="1231900" y="698500"/>
            <a:ext cx="21907500" cy="711200"/>
          </a:xfrm>
          <a:prstGeom prst="rect">
            <a:avLst/>
          </a:prstGeom>
        </p:spPr>
        <p:txBody>
          <a:bodyPr/>
          <a:lstStyle>
            <a:lvl1pPr marL="0" indent="0">
              <a:spcBef>
                <a:spcPts val="0"/>
              </a:spcBef>
              <a:buClrTx/>
              <a:buSzTx/>
              <a:buNone/>
              <a:defRPr cap="all" spc="512" sz="3200">
                <a:latin typeface="Avenir Book"/>
                <a:ea typeface="Avenir Book"/>
                <a:cs typeface="Avenir Book"/>
                <a:sym typeface="Avenir Book"/>
              </a:defRPr>
            </a:lvl1pPr>
            <a:lvl2pPr marL="0" indent="228600">
              <a:spcBef>
                <a:spcPts val="0"/>
              </a:spcBef>
              <a:buClrTx/>
              <a:buSzTx/>
              <a:buNone/>
              <a:defRPr cap="all" spc="512" sz="3200">
                <a:latin typeface="Avenir Book"/>
                <a:ea typeface="Avenir Book"/>
                <a:cs typeface="Avenir Book"/>
                <a:sym typeface="Avenir Book"/>
              </a:defRPr>
            </a:lvl2pPr>
            <a:lvl3pPr marL="0" indent="457200">
              <a:spcBef>
                <a:spcPts val="0"/>
              </a:spcBef>
              <a:buClrTx/>
              <a:buSzTx/>
              <a:buNone/>
              <a:defRPr cap="all" spc="512" sz="3200">
                <a:latin typeface="Avenir Book"/>
                <a:ea typeface="Avenir Book"/>
                <a:cs typeface="Avenir Book"/>
                <a:sym typeface="Avenir Book"/>
              </a:defRPr>
            </a:lvl3pPr>
            <a:lvl4pPr marL="0" indent="685800">
              <a:spcBef>
                <a:spcPts val="0"/>
              </a:spcBef>
              <a:buClrTx/>
              <a:buSzTx/>
              <a:buNone/>
              <a:defRPr cap="all" spc="512" sz="3200">
                <a:latin typeface="Avenir Book"/>
                <a:ea typeface="Avenir Book"/>
                <a:cs typeface="Avenir Book"/>
                <a:sym typeface="Avenir Book"/>
              </a:defRPr>
            </a:lvl4pPr>
            <a:lvl5pPr marL="0" indent="914400">
              <a:spcBef>
                <a:spcPts val="0"/>
              </a:spcBef>
              <a:buClrTx/>
              <a:buSzTx/>
              <a:buNone/>
              <a:defRPr cap="all" spc="512" sz="32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1231900" y="5295900"/>
            <a:ext cx="21907500" cy="3124200"/>
          </a:xfrm>
          <a:prstGeom prst="rect">
            <a:avLst/>
          </a:prstGeom>
        </p:spPr>
        <p:txBody>
          <a:bodyPr anchor="ctr"/>
          <a:lstStyle>
            <a:lvl1pPr>
              <a:defRPr spc="1375" sz="8600"/>
            </a:lvl1p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9" name="Image"/>
          <p:cNvSpPr/>
          <p:nvPr>
            <p:ph type="pic" idx="13"/>
          </p:nvPr>
        </p:nvSpPr>
        <p:spPr>
          <a:xfrm>
            <a:off x="12192000" y="0"/>
            <a:ext cx="12192000" cy="13716000"/>
          </a:xfrm>
          <a:prstGeom prst="rect">
            <a:avLst/>
          </a:prstGeom>
        </p:spPr>
        <p:txBody>
          <a:bodyPr lIns="91439" tIns="45719" rIns="91439" bIns="45719" anchor="t">
            <a:noAutofit/>
          </a:bodyPr>
          <a:lstStyle/>
          <a:p>
            <a:pPr/>
          </a:p>
        </p:txBody>
      </p:sp>
      <p:sp>
        <p:nvSpPr>
          <p:cNvPr id="50" name="Title Text"/>
          <p:cNvSpPr txBox="1"/>
          <p:nvPr>
            <p:ph type="title"/>
          </p:nvPr>
        </p:nvSpPr>
        <p:spPr>
          <a:xfrm>
            <a:off x="1028700" y="6057900"/>
            <a:ext cx="10147300" cy="4191000"/>
          </a:xfrm>
          <a:prstGeom prst="rect">
            <a:avLst/>
          </a:prstGeom>
        </p:spPr>
        <p:txBody>
          <a:bodyPr/>
          <a:lstStyle/>
          <a:p>
            <a:pPr/>
            <a:r>
              <a:t>Title Text</a:t>
            </a:r>
          </a:p>
        </p:txBody>
      </p:sp>
      <p:sp>
        <p:nvSpPr>
          <p:cNvPr id="51" name="Body Level One…"/>
          <p:cNvSpPr txBox="1"/>
          <p:nvPr>
            <p:ph type="body" sz="quarter" idx="1"/>
          </p:nvPr>
        </p:nvSpPr>
        <p:spPr>
          <a:xfrm>
            <a:off x="1028700" y="4813300"/>
            <a:ext cx="10147300" cy="1244600"/>
          </a:xfrm>
          <a:prstGeom prst="rect">
            <a:avLst/>
          </a:prstGeom>
        </p:spPr>
        <p:txBody>
          <a:bodyPr/>
          <a:lstStyle>
            <a:lvl1pPr marL="0" indent="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cap="all" spc="512" sz="32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9" name="Title Text"/>
          <p:cNvSpPr txBox="1"/>
          <p:nvPr>
            <p:ph type="title"/>
          </p:nvPr>
        </p:nvSpPr>
        <p:spPr>
          <a:prstGeom prst="rect">
            <a:avLst/>
          </a:prstGeom>
        </p:spPr>
        <p:txBody>
          <a:body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6" name="Image"/>
          <p:cNvSpPr/>
          <p:nvPr>
            <p:ph type="pic" idx="13"/>
          </p:nvPr>
        </p:nvSpPr>
        <p:spPr>
          <a:xfrm>
            <a:off x="12192000" y="0"/>
            <a:ext cx="12192000" cy="13716000"/>
          </a:xfrm>
          <a:prstGeom prst="rect">
            <a:avLst/>
          </a:prstGeom>
        </p:spPr>
        <p:txBody>
          <a:bodyPr lIns="91439" tIns="45719" rIns="91439" bIns="45719" anchor="t">
            <a:noAutofit/>
          </a:bodyPr>
          <a:lstStyle/>
          <a:p>
            <a:pPr/>
          </a:p>
        </p:txBody>
      </p:sp>
      <p:sp>
        <p:nvSpPr>
          <p:cNvPr id="77" name="Title Text"/>
          <p:cNvSpPr txBox="1"/>
          <p:nvPr>
            <p:ph type="title"/>
          </p:nvPr>
        </p:nvSpPr>
        <p:spPr>
          <a:xfrm>
            <a:off x="1244600" y="863600"/>
            <a:ext cx="9525000" cy="2603500"/>
          </a:xfrm>
          <a:prstGeom prst="rect">
            <a:avLst/>
          </a:prstGeom>
        </p:spPr>
        <p:txBody>
          <a:bodyPr/>
          <a:lstStyle/>
          <a:p>
            <a:pPr/>
            <a:r>
              <a:t>Title Text</a:t>
            </a:r>
          </a:p>
        </p:txBody>
      </p:sp>
      <p:sp>
        <p:nvSpPr>
          <p:cNvPr id="78" name="Body Level One…"/>
          <p:cNvSpPr txBox="1"/>
          <p:nvPr>
            <p:ph type="body" sz="half" idx="1"/>
          </p:nvPr>
        </p:nvSpPr>
        <p:spPr>
          <a:xfrm>
            <a:off x="1244600" y="3962400"/>
            <a:ext cx="9525000" cy="8521700"/>
          </a:xfrm>
          <a:prstGeom prst="rect">
            <a:avLst/>
          </a:prstGeom>
        </p:spPr>
        <p:txBody>
          <a:bodyPr/>
          <a:lstStyle>
            <a:lvl1pPr marL="546100" indent="-546100">
              <a:spcBef>
                <a:spcPts val="4500"/>
              </a:spcBef>
              <a:defRPr sz="4200"/>
            </a:lvl1pPr>
            <a:lvl2pPr marL="1092200" indent="-546100">
              <a:spcBef>
                <a:spcPts val="4500"/>
              </a:spcBef>
              <a:defRPr sz="4200"/>
            </a:lvl2pPr>
            <a:lvl3pPr marL="1638300" indent="-546100">
              <a:spcBef>
                <a:spcPts val="4500"/>
              </a:spcBef>
              <a:defRPr sz="4200"/>
            </a:lvl3pPr>
            <a:lvl4pPr marL="2184400" indent="-546100">
              <a:spcBef>
                <a:spcPts val="4500"/>
              </a:spcBef>
              <a:defRPr sz="4200"/>
            </a:lvl4pPr>
            <a:lvl5pPr marL="2730500" indent="-546100">
              <a:spcBef>
                <a:spcPts val="45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6" name="Body Level One…"/>
          <p:cNvSpPr txBox="1"/>
          <p:nvPr>
            <p:ph type="body" idx="1"/>
          </p:nvPr>
        </p:nvSpPr>
        <p:spPr>
          <a:xfrm>
            <a:off x="1231900" y="2133600"/>
            <a:ext cx="21907500" cy="9448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231900" y="863600"/>
            <a:ext cx="21907500" cy="200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1231900" y="2844800"/>
            <a:ext cx="21907500" cy="944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0790" y="13049250"/>
            <a:ext cx="431293" cy="520701"/>
          </a:xfrm>
          <a:prstGeom prst="rect">
            <a:avLst/>
          </a:prstGeom>
          <a:ln w="12700">
            <a:miter lim="400000"/>
          </a:ln>
        </p:spPr>
        <p:txBody>
          <a:bodyPr wrap="none" lIns="50800" tIns="50800" rIns="50800" bIns="50800" anchor="ctr">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1pPr>
      <a:lvl2pPr marL="0" marR="0" indent="2286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2pPr>
      <a:lvl3pPr marL="0" marR="0" indent="4572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3pPr>
      <a:lvl4pPr marL="0" marR="0" indent="6858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4pPr>
      <a:lvl5pPr marL="0" marR="0" indent="9144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5pPr>
      <a:lvl6pPr marL="0" marR="0" indent="11430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6pPr>
      <a:lvl7pPr marL="0" marR="0" indent="13716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7pPr>
      <a:lvl8pPr marL="0" marR="0" indent="16002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8pPr>
      <a:lvl9pPr marL="0" marR="0" indent="1828800" algn="l" defTabSz="825500" rtl="0" latinLnBrk="0">
        <a:lnSpc>
          <a:spcPct val="100000"/>
        </a:lnSpc>
        <a:spcBef>
          <a:spcPts val="0"/>
        </a:spcBef>
        <a:spcAft>
          <a:spcPts val="0"/>
        </a:spcAft>
        <a:buClrTx/>
        <a:buSzTx/>
        <a:buFontTx/>
        <a:buNone/>
        <a:tabLst/>
        <a:defRPr b="0" baseline="0" cap="all" i="0" spc="992" strike="noStrike" sz="6200" u="none">
          <a:ln>
            <a:noFill/>
          </a:ln>
          <a:solidFill>
            <a:srgbClr val="FFFFFF"/>
          </a:solidFill>
          <a:uFillTx/>
          <a:latin typeface="+mn-lt"/>
          <a:ea typeface="+mn-ea"/>
          <a:cs typeface="+mn-cs"/>
          <a:sym typeface="Avenir Light"/>
        </a:defRPr>
      </a:lvl9pPr>
    </p:titleStyle>
    <p:bodyStyle>
      <a:lvl1pPr marL="635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1pPr>
      <a:lvl2pPr marL="1270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2pPr>
      <a:lvl3pPr marL="1905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3pPr>
      <a:lvl4pPr marL="2540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4pPr>
      <a:lvl5pPr marL="3175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5pPr>
      <a:lvl6pPr marL="3810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6pPr>
      <a:lvl7pPr marL="4445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7pPr>
      <a:lvl8pPr marL="5080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8pPr>
      <a:lvl9pPr marL="5715000" marR="0" indent="-635000" algn="l" defTabSz="825500" latinLnBrk="0">
        <a:lnSpc>
          <a:spcPct val="100000"/>
        </a:lnSpc>
        <a:spcBef>
          <a:spcPts val="5900"/>
        </a:spcBef>
        <a:spcAft>
          <a:spcPts val="0"/>
        </a:spcAft>
        <a:buClr>
          <a:srgbClr val="646464"/>
        </a:buClr>
        <a:buSzPct val="90000"/>
        <a:buFontTx/>
        <a:buChar char="•"/>
        <a:tabLst/>
        <a:defRPr b="0" baseline="0" cap="none" i="0" spc="0" strike="noStrike" sz="5000" u="none">
          <a:ln>
            <a:noFill/>
          </a:ln>
          <a:solidFill>
            <a:srgbClr val="FFFFFF"/>
          </a:solidFill>
          <a:uFillTx/>
          <a:latin typeface="+mn-lt"/>
          <a:ea typeface="+mn-ea"/>
          <a:cs typeface="+mn-cs"/>
          <a:sym typeface="Avenir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RtvNow.com"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hyperlink" Target="http://artvnow.com"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Why Many Have Left…"/>
          <p:cNvSpPr txBox="1"/>
          <p:nvPr>
            <p:ph type="ctrTitle"/>
          </p:nvPr>
        </p:nvSpPr>
        <p:spPr>
          <a:xfrm>
            <a:off x="1238250" y="5725021"/>
            <a:ext cx="21907500" cy="4870034"/>
          </a:xfrm>
          <a:prstGeom prst="rect">
            <a:avLst/>
          </a:prstGeom>
        </p:spPr>
        <p:txBody>
          <a:bodyPr/>
          <a:lstStyle/>
          <a:p>
            <a:pPr algn="ctr">
              <a:spcBef>
                <a:spcPts val="5900"/>
              </a:spcBef>
              <a:defRPr cap="none" spc="0" sz="9400">
                <a:latin typeface="Avenir Heavy"/>
                <a:ea typeface="Avenir Heavy"/>
                <a:cs typeface="Avenir Heavy"/>
                <a:sym typeface="Avenir Heavy"/>
              </a:defRPr>
            </a:pPr>
            <a:r>
              <a:t>Why Many Have Left</a:t>
            </a:r>
          </a:p>
          <a:p>
            <a:pPr algn="ctr">
              <a:spcBef>
                <a:spcPts val="3400"/>
              </a:spcBef>
              <a:defRPr cap="none" spc="0" sz="4700">
                <a:latin typeface="Avenir Heavy"/>
                <a:ea typeface="Avenir Heavy"/>
                <a:cs typeface="Avenir Heavy"/>
                <a:sym typeface="Avenir Heavy"/>
              </a:defRPr>
            </a:pPr>
            <a:r>
              <a:t>Dee Casper</a:t>
            </a:r>
          </a:p>
          <a:p>
            <a:pPr algn="ctr">
              <a:spcBef>
                <a:spcPts val="3400"/>
              </a:spcBef>
              <a:defRPr cap="none" spc="0" sz="4700">
                <a:latin typeface="Avenir Heavy"/>
                <a:ea typeface="Avenir Heavy"/>
                <a:cs typeface="Avenir Heavy"/>
                <a:sym typeface="Avenir Heavy"/>
              </a:defRPr>
            </a:pPr>
            <a:r>
              <a:rPr u="sng">
                <a:hlinkClick r:id="rId2" invalidUrl="" action="" tgtFrame="" tooltip="" history="1" highlightClick="0" endSnd="0"/>
              </a:rPr>
              <a:t>www.ARtvNow.com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What Jesus is telling the man…"/>
          <p:cNvSpPr txBox="1"/>
          <p:nvPr>
            <p:ph type="body" idx="14"/>
          </p:nvPr>
        </p:nvSpPr>
        <p:spPr>
          <a:xfrm>
            <a:off x="1377170" y="5448299"/>
            <a:ext cx="21629659" cy="2819401"/>
          </a:xfrm>
          <a:prstGeom prst="rect">
            <a:avLst/>
          </a:prstGeom>
        </p:spPr>
        <p:txBody>
          <a:bodyPr/>
          <a:lstStyle/>
          <a:p>
            <a:pPr>
              <a:defRPr sz="7800">
                <a:latin typeface="Avenir Heavy"/>
                <a:ea typeface="Avenir Heavy"/>
                <a:cs typeface="Avenir Heavy"/>
                <a:sym typeface="Avenir Heavy"/>
              </a:defRPr>
            </a:pPr>
            <a:r>
              <a:t>“What Jesus is telling the man</a:t>
            </a:r>
          </a:p>
          <a:p>
            <a:pPr>
              <a:defRPr sz="7800">
                <a:latin typeface="Avenir Heavy"/>
                <a:ea typeface="Avenir Heavy"/>
                <a:cs typeface="Avenir Heavy"/>
                <a:sym typeface="Avenir Heavy"/>
              </a:defRPr>
            </a:pPr>
            <a:r>
              <a:t>is to not forget where he came from”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This counsel reminds me of two people in Scripture…"/>
          <p:cNvSpPr txBox="1"/>
          <p:nvPr>
            <p:ph type="body" idx="14"/>
          </p:nvPr>
        </p:nvSpPr>
        <p:spPr>
          <a:xfrm>
            <a:off x="226668" y="4768849"/>
            <a:ext cx="23930664" cy="4178301"/>
          </a:xfrm>
          <a:prstGeom prst="rect">
            <a:avLst/>
          </a:prstGeom>
        </p:spPr>
        <p:txBody>
          <a:bodyPr/>
          <a:lstStyle/>
          <a:p>
            <a:pPr>
              <a:defRPr sz="7800">
                <a:latin typeface="Avenir Heavy"/>
                <a:ea typeface="Avenir Heavy"/>
                <a:cs typeface="Avenir Heavy"/>
                <a:sym typeface="Avenir Heavy"/>
              </a:defRPr>
            </a:pPr>
            <a:r>
              <a:t>This counsel reminds me of two people in Scripture</a:t>
            </a:r>
          </a:p>
          <a:p>
            <a:pPr>
              <a:defRPr sz="7800">
                <a:latin typeface="Avenir Heavy"/>
                <a:ea typeface="Avenir Heavy"/>
                <a:cs typeface="Avenir Heavy"/>
                <a:sym typeface="Avenir Heavy"/>
              </a:defRPr>
            </a:pPr>
            <a:r>
              <a:t>Simon the Leper</a:t>
            </a:r>
          </a:p>
          <a:p>
            <a:pPr>
              <a:defRPr sz="7800">
                <a:latin typeface="Avenir Heavy"/>
                <a:ea typeface="Avenir Heavy"/>
                <a:cs typeface="Avenir Heavy"/>
                <a:sym typeface="Avenir Heavy"/>
              </a:defRPr>
            </a:pPr>
            <a:r>
              <a:t>Mary Magdalene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Two completely different life journeys that converge at the feet of Jesus"/>
          <p:cNvSpPr txBox="1"/>
          <p:nvPr>
            <p:ph type="body" idx="14"/>
          </p:nvPr>
        </p:nvSpPr>
        <p:spPr>
          <a:xfrm>
            <a:off x="226668" y="5448299"/>
            <a:ext cx="23930664" cy="2819401"/>
          </a:xfrm>
          <a:prstGeom prst="rect">
            <a:avLst/>
          </a:prstGeom>
        </p:spPr>
        <p:txBody>
          <a:bodyPr/>
          <a:lstStyle>
            <a:lvl1pPr>
              <a:defRPr sz="7800">
                <a:latin typeface="Avenir Heavy"/>
                <a:ea typeface="Avenir Heavy"/>
                <a:cs typeface="Avenir Heavy"/>
                <a:sym typeface="Avenir Heavy"/>
              </a:defRPr>
            </a:lvl1pPr>
          </a:lstStyle>
          <a:p>
            <a:pPr/>
            <a:r>
              <a:t>Two completely different life journeys that converge at the feet of Jesus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imon…"/>
          <p:cNvSpPr txBox="1"/>
          <p:nvPr>
            <p:ph type="body" idx="14"/>
          </p:nvPr>
        </p:nvSpPr>
        <p:spPr>
          <a:xfrm>
            <a:off x="226668" y="2051049"/>
            <a:ext cx="23930664" cy="9613901"/>
          </a:xfrm>
          <a:prstGeom prst="rect">
            <a:avLst/>
          </a:prstGeom>
        </p:spPr>
        <p:txBody>
          <a:bodyPr/>
          <a:lstStyle/>
          <a:p>
            <a:pPr>
              <a:defRPr sz="7800">
                <a:latin typeface="Avenir Heavy"/>
                <a:ea typeface="Avenir Heavy"/>
                <a:cs typeface="Avenir Heavy"/>
                <a:sym typeface="Avenir Heavy"/>
              </a:defRPr>
            </a:pPr>
            <a:r>
              <a:t>Simon</a:t>
            </a:r>
          </a:p>
          <a:p>
            <a:pPr>
              <a:defRPr sz="7800">
                <a:latin typeface="Avenir Heavy"/>
                <a:ea typeface="Avenir Heavy"/>
                <a:cs typeface="Avenir Heavy"/>
                <a:sym typeface="Avenir Heavy"/>
              </a:defRPr>
            </a:pPr>
            <a:r>
              <a:t>Religious leader who contracts leprosy</a:t>
            </a:r>
          </a:p>
          <a:p>
            <a:pPr>
              <a:defRPr sz="7800">
                <a:latin typeface="Avenir Heavy"/>
                <a:ea typeface="Avenir Heavy"/>
                <a:cs typeface="Avenir Heavy"/>
                <a:sym typeface="Avenir Heavy"/>
              </a:defRPr>
            </a:pPr>
            <a:r>
              <a:t>The cost is very high</a:t>
            </a:r>
          </a:p>
          <a:p>
            <a:pPr>
              <a:defRPr sz="7800">
                <a:latin typeface="Avenir Heavy"/>
                <a:ea typeface="Avenir Heavy"/>
                <a:cs typeface="Avenir Heavy"/>
                <a:sym typeface="Avenir Heavy"/>
              </a:defRPr>
            </a:pPr>
            <a:r>
              <a:t>Outcast and can’t be touched</a:t>
            </a:r>
          </a:p>
          <a:p>
            <a:pPr>
              <a:defRPr sz="7800">
                <a:latin typeface="Avenir Heavy"/>
                <a:ea typeface="Avenir Heavy"/>
                <a:cs typeface="Avenir Heavy"/>
                <a:sym typeface="Avenir Heavy"/>
              </a:defRPr>
            </a:pPr>
            <a:r>
              <a:t>Cursed by God</a:t>
            </a:r>
          </a:p>
          <a:p>
            <a:pPr>
              <a:defRPr sz="7800">
                <a:latin typeface="Avenir Heavy"/>
                <a:ea typeface="Avenir Heavy"/>
                <a:cs typeface="Avenir Heavy"/>
                <a:sym typeface="Avenir Heavy"/>
              </a:defRPr>
            </a:pPr>
            <a:r>
              <a:t>Jesus miraculously heals him and restores his ministry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Mary…"/>
          <p:cNvSpPr txBox="1"/>
          <p:nvPr>
            <p:ph type="body" idx="14"/>
          </p:nvPr>
        </p:nvSpPr>
        <p:spPr>
          <a:xfrm>
            <a:off x="226668" y="3409950"/>
            <a:ext cx="23930664" cy="6896101"/>
          </a:xfrm>
          <a:prstGeom prst="rect">
            <a:avLst/>
          </a:prstGeom>
        </p:spPr>
        <p:txBody>
          <a:bodyPr/>
          <a:lstStyle/>
          <a:p>
            <a:pPr>
              <a:defRPr sz="7800">
                <a:latin typeface="Avenir Heavy"/>
                <a:ea typeface="Avenir Heavy"/>
                <a:cs typeface="Avenir Heavy"/>
                <a:sym typeface="Avenir Heavy"/>
              </a:defRPr>
            </a:pPr>
            <a:r>
              <a:t>Mary</a:t>
            </a:r>
          </a:p>
          <a:p>
            <a:pPr>
              <a:defRPr sz="7800">
                <a:latin typeface="Avenir Heavy"/>
                <a:ea typeface="Avenir Heavy"/>
                <a:cs typeface="Avenir Heavy"/>
                <a:sym typeface="Avenir Heavy"/>
              </a:defRPr>
            </a:pPr>
            <a:r>
              <a:t>Sexually abused</a:t>
            </a:r>
          </a:p>
          <a:p>
            <a:pPr>
              <a:defRPr sz="7800">
                <a:latin typeface="Avenir Heavy"/>
                <a:ea typeface="Avenir Heavy"/>
                <a:cs typeface="Avenir Heavy"/>
                <a:sym typeface="Avenir Heavy"/>
              </a:defRPr>
            </a:pPr>
            <a:r>
              <a:t>Lifestyle of sexual sin as a result</a:t>
            </a:r>
          </a:p>
          <a:p>
            <a:pPr>
              <a:defRPr sz="7800">
                <a:latin typeface="Avenir Heavy"/>
                <a:ea typeface="Avenir Heavy"/>
                <a:cs typeface="Avenir Heavy"/>
                <a:sym typeface="Avenir Heavy"/>
              </a:defRPr>
            </a:pPr>
            <a:r>
              <a:t>Outcast in this small community of Bethany</a:t>
            </a:r>
          </a:p>
          <a:p>
            <a:pPr>
              <a:defRPr sz="7800">
                <a:latin typeface="Avenir Heavy"/>
                <a:ea typeface="Avenir Heavy"/>
                <a:cs typeface="Avenir Heavy"/>
                <a:sym typeface="Avenir Heavy"/>
              </a:defRPr>
            </a:pPr>
            <a:r>
              <a:t>Jesus sets her free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A feast to be held in honor of Jesus for two reasons…"/>
          <p:cNvSpPr txBox="1"/>
          <p:nvPr>
            <p:ph type="body" idx="14"/>
          </p:nvPr>
        </p:nvSpPr>
        <p:spPr>
          <a:xfrm>
            <a:off x="226668" y="4089399"/>
            <a:ext cx="23930664" cy="5537201"/>
          </a:xfrm>
          <a:prstGeom prst="rect">
            <a:avLst/>
          </a:prstGeom>
        </p:spPr>
        <p:txBody>
          <a:bodyPr/>
          <a:lstStyle/>
          <a:p>
            <a:pPr>
              <a:defRPr sz="7800">
                <a:latin typeface="Avenir Heavy"/>
                <a:ea typeface="Avenir Heavy"/>
                <a:cs typeface="Avenir Heavy"/>
                <a:sym typeface="Avenir Heavy"/>
              </a:defRPr>
            </a:pPr>
            <a:r>
              <a:t>A feast to be held in honor of Jesus for two reasons</a:t>
            </a:r>
          </a:p>
          <a:p>
            <a:pPr>
              <a:defRPr sz="7800">
                <a:latin typeface="Avenir Heavy"/>
                <a:ea typeface="Avenir Heavy"/>
                <a:cs typeface="Avenir Heavy"/>
                <a:sym typeface="Avenir Heavy"/>
              </a:defRPr>
            </a:pPr>
            <a:r>
              <a:t>Simon’s healing and restoration</a:t>
            </a:r>
          </a:p>
          <a:p>
            <a:pPr>
              <a:defRPr sz="7800">
                <a:latin typeface="Avenir Heavy"/>
                <a:ea typeface="Avenir Heavy"/>
                <a:cs typeface="Avenir Heavy"/>
                <a:sym typeface="Avenir Heavy"/>
              </a:defRPr>
            </a:pPr>
            <a:r>
              <a:t>The raising of Lazarus, who is also from Bethany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omeone shows up to this feast, uninvited, and she steals the show"/>
          <p:cNvSpPr txBox="1"/>
          <p:nvPr>
            <p:ph type="body" idx="14"/>
          </p:nvPr>
        </p:nvSpPr>
        <p:spPr>
          <a:xfrm>
            <a:off x="226668" y="5448299"/>
            <a:ext cx="23930664" cy="2819401"/>
          </a:xfrm>
          <a:prstGeom prst="rect">
            <a:avLst/>
          </a:prstGeom>
        </p:spPr>
        <p:txBody>
          <a:bodyPr/>
          <a:lstStyle>
            <a:lvl1pPr>
              <a:defRPr sz="7800">
                <a:latin typeface="Avenir Heavy"/>
                <a:ea typeface="Avenir Heavy"/>
                <a:cs typeface="Avenir Heavy"/>
                <a:sym typeface="Avenir Heavy"/>
              </a:defRPr>
            </a:lvl1pPr>
          </a:lstStyle>
          <a:p>
            <a:pPr/>
            <a:r>
              <a:t>Someone shows up to this feast, uninvited, and she steals the show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Mark 14"/>
          <p:cNvSpPr txBox="1"/>
          <p:nvPr>
            <p:ph type="body" idx="14"/>
          </p:nvPr>
        </p:nvSpPr>
        <p:spPr>
          <a:xfrm>
            <a:off x="226668" y="6127750"/>
            <a:ext cx="23930664" cy="1460501"/>
          </a:xfrm>
          <a:prstGeom prst="rect">
            <a:avLst/>
          </a:prstGeom>
        </p:spPr>
        <p:txBody>
          <a:bodyPr/>
          <a:lstStyle>
            <a:lvl1pPr>
              <a:defRPr sz="7800">
                <a:latin typeface="Avenir Heavy"/>
                <a:ea typeface="Avenir Heavy"/>
                <a:cs typeface="Avenir Heavy"/>
                <a:sym typeface="Avenir Heavy"/>
              </a:defRPr>
            </a:lvl1pPr>
          </a:lstStyle>
          <a:p>
            <a:pPr/>
            <a:r>
              <a:t>Mark 14</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And being in Bethany at the house of Simon the leper, as He sat at the table, a woman came having an alabaster flask of very costly oil of spikenard. Then she broke the flask and poured it on His head.…"/>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 And being in Bethany at the house of Simon the leper, as He sat at the table, a woman came having an alabaster flask of very costly oil of spikenard. Then she broke the flask and poured</a:t>
            </a:r>
            <a:r>
              <a:rPr i="1"/>
              <a:t> it</a:t>
            </a:r>
            <a:r>
              <a:t> on His head. </a:t>
            </a:r>
          </a:p>
          <a:p>
            <a:pPr>
              <a:defRPr sz="6000">
                <a:latin typeface="Avenir Heavy"/>
                <a:ea typeface="Avenir Heavy"/>
                <a:cs typeface="Avenir Heavy"/>
                <a:sym typeface="Avenir Heavy"/>
              </a:defRPr>
            </a:pPr>
            <a:r>
              <a:t>Mark 14:3-5</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But there were some who were indignant among themselves, and said, “Why was this fragrant oil wasted? For it might have been sold for more than three hundred denarii and given to the poor.” And they criticized her sharply.…"/>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But there were some who were indignant among themselves, and said, “Why was this fragrant oil </a:t>
            </a:r>
            <a:r>
              <a:rPr i="1" u="sng"/>
              <a:t>wasted</a:t>
            </a:r>
            <a:r>
              <a:t>? For it might have been sold for more than three hundred denarii and given to the poor.” And they criticized her sharply.</a:t>
            </a:r>
          </a:p>
          <a:p>
            <a:pPr>
              <a:defRPr sz="6000">
                <a:latin typeface="Avenir Heavy"/>
                <a:ea typeface="Avenir Heavy"/>
                <a:cs typeface="Avenir Heavy"/>
                <a:sym typeface="Avenir Heavy"/>
              </a:defRPr>
            </a:pPr>
            <a:r>
              <a:t>Mark 14:3-5</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180108-Properties4.jpg" descr="180108-Properties4.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4" name="artvnow.com"/>
          <p:cNvSpPr txBox="1"/>
          <p:nvPr/>
        </p:nvSpPr>
        <p:spPr>
          <a:xfrm>
            <a:off x="13045371" y="12143342"/>
            <a:ext cx="7806691" cy="16268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defRPr b="1" spc="-100" sz="10000">
                <a:latin typeface="Helvetica Neue"/>
                <a:ea typeface="Helvetica Neue"/>
                <a:cs typeface="Helvetica Neue"/>
                <a:sym typeface="Helvetica Neue"/>
                <a:hlinkClick r:id="rId3" invalidUrl="" action="" tgtFrame="" tooltip="" history="1" highlightClick="0" endSnd="0"/>
              </a:defRPr>
            </a:lvl1pPr>
          </a:lstStyle>
          <a:p>
            <a:pPr/>
            <a:r>
              <a:rPr>
                <a:hlinkClick r:id="rId3" invalidUrl="" action="" tgtFrame="" tooltip="" history="1" highlightClick="0" endSnd="0"/>
              </a:rPr>
              <a:t>artvnow.com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500"/>
                                  </p:stCondLst>
                                  <p:iterate type="el" backwards="0">
                                    <p:tmAbs val="0"/>
                                  </p:iterate>
                                  <p:childTnLst>
                                    <p:set>
                                      <p:cBhvr>
                                        <p:cTn id="6" fill="hold"/>
                                        <p:tgtEl>
                                          <p:spTgt spid="154"/>
                                        </p:tgtEl>
                                        <p:attrNameLst>
                                          <p:attrName>style.visibility</p:attrName>
                                        </p:attrNameLst>
                                      </p:cBhvr>
                                      <p:to>
                                        <p:strVal val="visible"/>
                                      </p:to>
                                    </p:set>
                                    <p:animEffect filter="dissolve" transition="in">
                                      <p:cBhvr>
                                        <p:cTn id="7" dur="2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Mary is accused of being wasteful by giving all that she has for Jesus…"/>
          <p:cNvSpPr txBox="1"/>
          <p:nvPr>
            <p:ph type="body" idx="14"/>
          </p:nvPr>
        </p:nvSpPr>
        <p:spPr>
          <a:xfrm>
            <a:off x="226668" y="3360022"/>
            <a:ext cx="23930664" cy="7391401"/>
          </a:xfrm>
          <a:prstGeom prst="rect">
            <a:avLst/>
          </a:prstGeom>
        </p:spPr>
        <p:txBody>
          <a:bodyPr/>
          <a:lstStyle/>
          <a:p>
            <a:pPr>
              <a:defRPr sz="6000">
                <a:latin typeface="Avenir Heavy"/>
                <a:ea typeface="Avenir Heavy"/>
                <a:cs typeface="Avenir Heavy"/>
                <a:sym typeface="Avenir Heavy"/>
              </a:defRPr>
            </a:pPr>
            <a:r>
              <a:t>Mary is accused of being wasteful by giving all that she has for Jesus</a:t>
            </a:r>
          </a:p>
          <a:p>
            <a:pPr>
              <a:defRPr sz="6000">
                <a:latin typeface="Avenir Heavy"/>
                <a:ea typeface="Avenir Heavy"/>
                <a:cs typeface="Avenir Heavy"/>
                <a:sym typeface="Avenir Heavy"/>
              </a:defRPr>
            </a:pPr>
            <a:r>
              <a:t>What they don’t understand is that she is the only person who “gets it”</a:t>
            </a:r>
          </a:p>
          <a:p>
            <a:pPr>
              <a:defRPr sz="6000">
                <a:latin typeface="Avenir Heavy"/>
                <a:ea typeface="Avenir Heavy"/>
                <a:cs typeface="Avenir Heavy"/>
                <a:sym typeface="Avenir Heavy"/>
              </a:defRPr>
            </a:pPr>
            <a:r>
              <a:t>Jesus is about to die, she wants Him to enjoy her offering now, and through the hardship that is coming</a:t>
            </a:r>
          </a:p>
          <a:p>
            <a:pPr>
              <a:defRPr sz="6000">
                <a:latin typeface="Avenir Heavy"/>
                <a:ea typeface="Avenir Heavy"/>
                <a:cs typeface="Avenir Heavy"/>
                <a:sym typeface="Avenir Heavy"/>
              </a:defRPr>
            </a:pPr>
            <a:r>
              <a:t>As opposed to when He’s dead and buried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Jesus sees that she “gets it” and responds to the murmuring"/>
          <p:cNvSpPr txBox="1"/>
          <p:nvPr>
            <p:ph type="body" idx="14"/>
          </p:nvPr>
        </p:nvSpPr>
        <p:spPr>
          <a:xfrm>
            <a:off x="226668" y="6458822"/>
            <a:ext cx="23930664" cy="1193801"/>
          </a:xfrm>
          <a:prstGeom prst="rect">
            <a:avLst/>
          </a:prstGeom>
        </p:spPr>
        <p:txBody>
          <a:bodyPr/>
          <a:lstStyle>
            <a:lvl1pPr>
              <a:defRPr sz="6300">
                <a:latin typeface="Avenir Heavy"/>
                <a:ea typeface="Avenir Heavy"/>
                <a:cs typeface="Avenir Heavy"/>
                <a:sym typeface="Avenir Heavy"/>
              </a:defRPr>
            </a:lvl1pPr>
          </a:lstStyle>
          <a:p>
            <a:pPr/>
            <a:r>
              <a:t>Jesus sees that she “gets it” and responds to the murmuring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But Jesus said, “Let her alone. Why do you trouble her? She has done a good work for Me. For you have the poor with you always, and whenever you wish you may do them good; but Me you do not have always.…"/>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But Jesus said, </a:t>
            </a:r>
            <a:r>
              <a:t>“Let her alone. Why do you trouble her? She has done a good work for Me.</a:t>
            </a:r>
            <a:r>
              <a:rPr>
                <a:solidFill>
                  <a:srgbClr val="59330E"/>
                </a:solidFill>
              </a:rPr>
              <a:t> </a:t>
            </a:r>
            <a:r>
              <a:t>For you have the poor with you always, and whenever you wish you may do them good; but Me you do not have always.</a:t>
            </a:r>
          </a:p>
          <a:p>
            <a:pPr>
              <a:defRPr sz="6000">
                <a:latin typeface="Avenir Heavy"/>
                <a:ea typeface="Avenir Heavy"/>
                <a:cs typeface="Avenir Heavy"/>
                <a:sym typeface="Avenir Heavy"/>
              </a:defRPr>
            </a:pPr>
            <a:r>
              <a:t>Mark 14:6-7</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e has done what she could. She has come beforehand to anoint My body for burial. Assuredly, I say to you, wherever this gospel is preached in the whole world, what this woman has done will also be told as a memorial to her.”…"/>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She has done what she could. She has come beforehand to anoint My body for burial.</a:t>
            </a:r>
            <a:r>
              <a:rPr>
                <a:solidFill>
                  <a:srgbClr val="59330E"/>
                </a:solidFill>
              </a:rPr>
              <a:t> </a:t>
            </a:r>
            <a:r>
              <a:t>Assuredly, I say to you, wherever this gospel is preached in the whole world, what this woman has done will also be told as a memorial to her.”</a:t>
            </a:r>
          </a:p>
          <a:p>
            <a:pPr>
              <a:defRPr sz="6000">
                <a:latin typeface="Avenir Heavy"/>
                <a:ea typeface="Avenir Heavy"/>
                <a:cs typeface="Avenir Heavy"/>
                <a:sym typeface="Avenir Heavy"/>
              </a:defRPr>
            </a:pPr>
            <a:r>
              <a:t>Mark 14:8-9</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That’s not the only murmuring that came from her offering"/>
          <p:cNvSpPr txBox="1"/>
          <p:nvPr>
            <p:ph type="body" idx="14"/>
          </p:nvPr>
        </p:nvSpPr>
        <p:spPr>
          <a:xfrm>
            <a:off x="226668" y="6484222"/>
            <a:ext cx="23930664" cy="1143001"/>
          </a:xfrm>
          <a:prstGeom prst="rect">
            <a:avLst/>
          </a:prstGeom>
        </p:spPr>
        <p:txBody>
          <a:bodyPr/>
          <a:lstStyle>
            <a:lvl1pPr>
              <a:defRPr sz="6000">
                <a:latin typeface="Avenir Heavy"/>
                <a:ea typeface="Avenir Heavy"/>
                <a:cs typeface="Avenir Heavy"/>
                <a:sym typeface="Avenir Heavy"/>
              </a:defRPr>
            </a:lvl1pPr>
          </a:lstStyle>
          <a:p>
            <a:pPr/>
            <a:r>
              <a:t>That’s not the only murmuring that came from her offering</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Luke 7"/>
          <p:cNvSpPr txBox="1"/>
          <p:nvPr>
            <p:ph type="body" idx="14"/>
          </p:nvPr>
        </p:nvSpPr>
        <p:spPr>
          <a:xfrm>
            <a:off x="226668" y="6484222"/>
            <a:ext cx="23930664" cy="1143001"/>
          </a:xfrm>
          <a:prstGeom prst="rect">
            <a:avLst/>
          </a:prstGeom>
        </p:spPr>
        <p:txBody>
          <a:bodyPr/>
          <a:lstStyle>
            <a:lvl1pPr>
              <a:defRPr sz="6000">
                <a:latin typeface="Avenir Heavy"/>
                <a:ea typeface="Avenir Heavy"/>
                <a:cs typeface="Avenir Heavy"/>
                <a:sym typeface="Avenir Heavy"/>
              </a:defRPr>
            </a:lvl1pPr>
          </a:lstStyle>
          <a:p>
            <a:pPr/>
            <a:r>
              <a:t>Luke 7</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e is weeping at Jesus’ feet and wets them with her tears and dries them with her hair and anoints His feet with this fragrant oil"/>
          <p:cNvSpPr txBox="1"/>
          <p:nvPr>
            <p:ph type="body" idx="14"/>
          </p:nvPr>
        </p:nvSpPr>
        <p:spPr>
          <a:xfrm>
            <a:off x="226668" y="5963522"/>
            <a:ext cx="23930664" cy="2184401"/>
          </a:xfrm>
          <a:prstGeom prst="rect">
            <a:avLst/>
          </a:prstGeom>
        </p:spPr>
        <p:txBody>
          <a:bodyPr/>
          <a:lstStyle>
            <a:lvl1pPr>
              <a:defRPr sz="6000">
                <a:latin typeface="Avenir Heavy"/>
                <a:ea typeface="Avenir Heavy"/>
                <a:cs typeface="Avenir Heavy"/>
                <a:sym typeface="Avenir Heavy"/>
              </a:defRPr>
            </a:lvl1pPr>
          </a:lstStyle>
          <a:p>
            <a:pPr/>
            <a:r>
              <a:t>She is weeping at Jesus’ feet and wets them with her tears and dries them with her hair and anoints His feet with this fragrant oil</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Now when the Pharisee who had invited Him saw this, he spoke to himself, saying, “This Man, if He were a prophet, would know who and what manner of woman this is who is touching Him, for she is a sinner.”…"/>
          <p:cNvSpPr txBox="1"/>
          <p:nvPr>
            <p:ph type="body" idx="14"/>
          </p:nvPr>
        </p:nvSpPr>
        <p:spPr>
          <a:xfrm>
            <a:off x="226668" y="4379319"/>
            <a:ext cx="23930664" cy="5352808"/>
          </a:xfrm>
          <a:prstGeom prst="rect">
            <a:avLst/>
          </a:prstGeom>
        </p:spPr>
        <p:txBody>
          <a:bodyPr/>
          <a:lstStyle/>
          <a:p>
            <a:pPr>
              <a:defRPr sz="6000">
                <a:latin typeface="Avenir Heavy"/>
                <a:ea typeface="Avenir Heavy"/>
                <a:cs typeface="Avenir Heavy"/>
                <a:sym typeface="Avenir Heavy"/>
              </a:defRPr>
            </a:pPr>
            <a:r>
              <a:t>Now when the Pharisee who had invited Him saw</a:t>
            </a:r>
            <a:r>
              <a:rPr b="1" i="1">
                <a:latin typeface="Helvetica Neue"/>
                <a:ea typeface="Helvetica Neue"/>
                <a:cs typeface="Helvetica Neue"/>
                <a:sym typeface="Helvetica Neue"/>
              </a:rPr>
              <a:t> this,</a:t>
            </a:r>
            <a:r>
              <a:t> he spoke to himself, saying, “This Man, if He were a prophet, would know who and what manner of woman</a:t>
            </a:r>
            <a:r>
              <a:rPr b="1" i="1">
                <a:latin typeface="Helvetica Neue"/>
                <a:ea typeface="Helvetica Neue"/>
                <a:cs typeface="Helvetica Neue"/>
                <a:sym typeface="Helvetica Neue"/>
              </a:rPr>
              <a:t> this is</a:t>
            </a:r>
            <a:r>
              <a:t> who is touching Him, for she is a sinner.”</a:t>
            </a:r>
          </a:p>
          <a:p>
            <a:pPr>
              <a:defRPr sz="6000">
                <a:latin typeface="Avenir Heavy"/>
                <a:ea typeface="Avenir Heavy"/>
                <a:cs typeface="Avenir Heavy"/>
                <a:sym typeface="Avenir Heavy"/>
              </a:defRPr>
            </a:pPr>
            <a:r>
              <a:t>Luke 7:39</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e’s doing for Jesus what Simon should have done…"/>
          <p:cNvSpPr txBox="1"/>
          <p:nvPr>
            <p:ph type="body" idx="14"/>
          </p:nvPr>
        </p:nvSpPr>
        <p:spPr>
          <a:xfrm>
            <a:off x="226668" y="5963522"/>
            <a:ext cx="23930664" cy="2184401"/>
          </a:xfrm>
          <a:prstGeom prst="rect">
            <a:avLst/>
          </a:prstGeom>
        </p:spPr>
        <p:txBody>
          <a:bodyPr/>
          <a:lstStyle/>
          <a:p>
            <a:pPr>
              <a:defRPr sz="6000">
                <a:latin typeface="Avenir Heavy"/>
                <a:ea typeface="Avenir Heavy"/>
                <a:cs typeface="Avenir Heavy"/>
                <a:sym typeface="Avenir Heavy"/>
              </a:defRPr>
            </a:pPr>
            <a:r>
              <a:t>She’s doing for Jesus what Simon should have done</a:t>
            </a:r>
          </a:p>
          <a:p>
            <a:pPr>
              <a:defRPr sz="6000">
                <a:latin typeface="Avenir Heavy"/>
                <a:ea typeface="Avenir Heavy"/>
                <a:cs typeface="Avenir Heavy"/>
                <a:sym typeface="Avenir Heavy"/>
              </a:defRPr>
            </a:pPr>
            <a:r>
              <a:t>Jesus reminds him of this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Luke 7:40-50"/>
          <p:cNvSpPr txBox="1"/>
          <p:nvPr>
            <p:ph type="body" idx="14"/>
          </p:nvPr>
        </p:nvSpPr>
        <p:spPr>
          <a:xfrm>
            <a:off x="226668" y="6484222"/>
            <a:ext cx="23930664" cy="1143001"/>
          </a:xfrm>
          <a:prstGeom prst="rect">
            <a:avLst/>
          </a:prstGeom>
        </p:spPr>
        <p:txBody>
          <a:bodyPr/>
          <a:lstStyle>
            <a:lvl1pPr>
              <a:defRPr sz="6000">
                <a:latin typeface="Avenir Heavy"/>
                <a:ea typeface="Avenir Heavy"/>
                <a:cs typeface="Avenir Heavy"/>
                <a:sym typeface="Avenir Heavy"/>
              </a:defRPr>
            </a:lvl1pPr>
          </a:lstStyle>
          <a:p>
            <a:pPr/>
            <a:r>
              <a:t>Luke 7:40-50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The best advice I’ve ever received in ministry"/>
          <p:cNvSpPr txBox="1"/>
          <p:nvPr>
            <p:ph type="body" idx="14"/>
          </p:nvPr>
        </p:nvSpPr>
        <p:spPr>
          <a:xfrm>
            <a:off x="1377170" y="6127750"/>
            <a:ext cx="21629659" cy="1460501"/>
          </a:xfrm>
          <a:prstGeom prst="rect">
            <a:avLst/>
          </a:prstGeom>
        </p:spPr>
        <p:txBody>
          <a:bodyPr/>
          <a:lstStyle>
            <a:lvl1pPr>
              <a:defRPr sz="7800">
                <a:latin typeface="Avenir Heavy"/>
                <a:ea typeface="Avenir Heavy"/>
                <a:cs typeface="Avenir Heavy"/>
                <a:sym typeface="Avenir Heavy"/>
              </a:defRPr>
            </a:lvl1pPr>
          </a:lstStyle>
          <a:p>
            <a:pPr/>
            <a:r>
              <a:t>The best advice I’ve ever received in ministry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I believe the reason why Simon didn’t perform the cultural norm of serving Jesus and washing His feet is because he forgot where he came from. He forgot what Jesus delivered him from, and in turn felt no obligation to serve Jesus"/>
          <p:cNvSpPr txBox="1"/>
          <p:nvPr>
            <p:ph type="body" idx="14"/>
          </p:nvPr>
        </p:nvSpPr>
        <p:spPr>
          <a:xfrm>
            <a:off x="226668" y="4922122"/>
            <a:ext cx="23930664" cy="4267201"/>
          </a:xfrm>
          <a:prstGeom prst="rect">
            <a:avLst/>
          </a:prstGeom>
        </p:spPr>
        <p:txBody>
          <a:bodyPr/>
          <a:lstStyle>
            <a:lvl1pPr>
              <a:defRPr sz="6000">
                <a:latin typeface="Avenir Heavy"/>
                <a:ea typeface="Avenir Heavy"/>
                <a:cs typeface="Avenir Heavy"/>
                <a:sym typeface="Avenir Heavy"/>
              </a:defRPr>
            </a:lvl1pPr>
          </a:lstStyle>
          <a:p>
            <a:pPr/>
            <a:r>
              <a:t>I believe the reason why Simon didn’t perform the cultural norm of serving Jesus and washing His feet is because he forgot where he came from. He forgot what Jesus delivered him from, and in turn felt no obligation to serve Jesus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One evidence of us losing sight of where we came from is when we condemn someone else for giving what they have to Jesus…"/>
          <p:cNvSpPr txBox="1"/>
          <p:nvPr>
            <p:ph type="body" idx="14"/>
          </p:nvPr>
        </p:nvSpPr>
        <p:spPr>
          <a:xfrm>
            <a:off x="226668" y="5442822"/>
            <a:ext cx="23930664" cy="3225801"/>
          </a:xfrm>
          <a:prstGeom prst="rect">
            <a:avLst/>
          </a:prstGeom>
        </p:spPr>
        <p:txBody>
          <a:bodyPr/>
          <a:lstStyle/>
          <a:p>
            <a:pPr>
              <a:defRPr sz="6000">
                <a:latin typeface="Avenir Heavy"/>
                <a:ea typeface="Avenir Heavy"/>
                <a:cs typeface="Avenir Heavy"/>
                <a:sym typeface="Avenir Heavy"/>
              </a:defRPr>
            </a:pPr>
            <a:r>
              <a:t>One evidence of us losing sight of where we came from is when we condemn someone else for giving what they have to Jesus</a:t>
            </a:r>
          </a:p>
          <a:p>
            <a:pPr>
              <a:defRPr sz="6000">
                <a:latin typeface="Avenir Heavy"/>
                <a:ea typeface="Avenir Heavy"/>
                <a:cs typeface="Avenir Heavy"/>
                <a:sym typeface="Avenir Heavy"/>
              </a:defRPr>
            </a:pPr>
            <a:r>
              <a:t>Even if it isn’t pretty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Another evidence is our unwillingness to humble ourselves at the feet of Jesus"/>
          <p:cNvSpPr txBox="1"/>
          <p:nvPr>
            <p:ph type="body" idx="14"/>
          </p:nvPr>
        </p:nvSpPr>
        <p:spPr>
          <a:xfrm>
            <a:off x="226668" y="5963522"/>
            <a:ext cx="23930664" cy="2184401"/>
          </a:xfrm>
          <a:prstGeom prst="rect">
            <a:avLst/>
          </a:prstGeom>
        </p:spPr>
        <p:txBody>
          <a:bodyPr/>
          <a:lstStyle>
            <a:lvl1pPr>
              <a:defRPr sz="6000">
                <a:latin typeface="Avenir Heavy"/>
                <a:ea typeface="Avenir Heavy"/>
                <a:cs typeface="Avenir Heavy"/>
                <a:sym typeface="Avenir Heavy"/>
              </a:defRPr>
            </a:lvl1pPr>
          </a:lstStyle>
          <a:p>
            <a:pPr/>
            <a:r>
              <a:t>Another evidence is our unwillingness to humble ourselves at the feet of Jesus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4">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When you see someone making a fool of themselves by giving Jesus whatever they have, leave them alone.…"/>
          <p:cNvSpPr txBox="1"/>
          <p:nvPr>
            <p:ph type="body" idx="14"/>
          </p:nvPr>
        </p:nvSpPr>
        <p:spPr>
          <a:xfrm>
            <a:off x="226668" y="5442822"/>
            <a:ext cx="23930664" cy="3225801"/>
          </a:xfrm>
          <a:prstGeom prst="rect">
            <a:avLst/>
          </a:prstGeom>
        </p:spPr>
        <p:txBody>
          <a:bodyPr/>
          <a:lstStyle/>
          <a:p>
            <a:pPr>
              <a:defRPr sz="6000">
                <a:latin typeface="Avenir Heavy"/>
                <a:ea typeface="Avenir Heavy"/>
                <a:cs typeface="Avenir Heavy"/>
                <a:sym typeface="Avenir Heavy"/>
              </a:defRPr>
            </a:pPr>
            <a:r>
              <a:t>When you see someone making a fool of themselves by giving Jesus whatever they have, leave them alone. </a:t>
            </a:r>
          </a:p>
          <a:p>
            <a:pPr>
              <a:defRPr sz="6000">
                <a:latin typeface="Avenir Heavy"/>
                <a:ea typeface="Avenir Heavy"/>
                <a:cs typeface="Avenir Heavy"/>
                <a:sym typeface="Avenir Heavy"/>
              </a:defRPr>
            </a:pPr>
            <a:r>
              <a:t>He’s glad to receive 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Mary remembered where she came from, and this is why she gave everything she had for Jesus"/>
          <p:cNvSpPr txBox="1"/>
          <p:nvPr>
            <p:ph type="body" idx="14"/>
          </p:nvPr>
        </p:nvSpPr>
        <p:spPr>
          <a:xfrm>
            <a:off x="226668" y="5963522"/>
            <a:ext cx="23930664" cy="2184401"/>
          </a:xfrm>
          <a:prstGeom prst="rect">
            <a:avLst/>
          </a:prstGeom>
        </p:spPr>
        <p:txBody>
          <a:bodyPr/>
          <a:lstStyle>
            <a:lvl1pPr>
              <a:defRPr sz="6000">
                <a:latin typeface="Avenir Heavy"/>
                <a:ea typeface="Avenir Heavy"/>
                <a:cs typeface="Avenir Heavy"/>
                <a:sym typeface="Avenir Heavy"/>
              </a:defRPr>
            </a:lvl1pPr>
          </a:lstStyle>
          <a:p>
            <a:pPr/>
            <a:r>
              <a:t>Mary remembered where she came from, and this is why she gave everything she had for Jesus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imon forgot where he came from, and that’s why he did nothing for Jesus…"/>
          <p:cNvSpPr txBox="1"/>
          <p:nvPr>
            <p:ph type="body" idx="14"/>
          </p:nvPr>
        </p:nvSpPr>
        <p:spPr>
          <a:xfrm>
            <a:off x="226668" y="4922122"/>
            <a:ext cx="23930664" cy="4267201"/>
          </a:xfrm>
          <a:prstGeom prst="rect">
            <a:avLst/>
          </a:prstGeom>
        </p:spPr>
        <p:txBody>
          <a:bodyPr/>
          <a:lstStyle/>
          <a:p>
            <a:pPr>
              <a:defRPr sz="6000">
                <a:latin typeface="Avenir Heavy"/>
                <a:ea typeface="Avenir Heavy"/>
                <a:cs typeface="Avenir Heavy"/>
                <a:sym typeface="Avenir Heavy"/>
              </a:defRPr>
            </a:pPr>
            <a:r>
              <a:t>Simon forgot where he came from, and that’s why he did nothing for Jesus</a:t>
            </a:r>
          </a:p>
          <a:p>
            <a:pPr>
              <a:defRPr sz="6000">
                <a:latin typeface="Avenir Heavy"/>
                <a:ea typeface="Avenir Heavy"/>
                <a:cs typeface="Avenir Heavy"/>
                <a:sym typeface="Avenir Heavy"/>
              </a:defRPr>
            </a:pPr>
            <a:r>
              <a:t>He lost track of how precious it was to sit at the feet of Jesus and to have Him as the guest of honor in his life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The moments that I don’t feel like giving of myself for Jesus and for His people are the moments where I have forgotten where I came from"/>
          <p:cNvSpPr txBox="1"/>
          <p:nvPr>
            <p:ph type="body" idx="14"/>
          </p:nvPr>
        </p:nvSpPr>
        <p:spPr>
          <a:xfrm>
            <a:off x="226668" y="5442822"/>
            <a:ext cx="23930664" cy="3225801"/>
          </a:xfrm>
          <a:prstGeom prst="rect">
            <a:avLst/>
          </a:prstGeom>
        </p:spPr>
        <p:txBody>
          <a:bodyPr/>
          <a:lstStyle>
            <a:lvl1pPr>
              <a:defRPr sz="6000">
                <a:latin typeface="Avenir Heavy"/>
                <a:ea typeface="Avenir Heavy"/>
                <a:cs typeface="Avenir Heavy"/>
                <a:sym typeface="Avenir Heavy"/>
              </a:defRPr>
            </a:lvl1pPr>
          </a:lstStyle>
          <a:p>
            <a:pPr/>
            <a:r>
              <a:t>The moments that I don’t feel like giving of myself for Jesus and for His people are the moments where I have forgotten where I came from</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Chad’s message this morning…"/>
          <p:cNvSpPr txBox="1"/>
          <p:nvPr>
            <p:ph type="body" idx="14"/>
          </p:nvPr>
        </p:nvSpPr>
        <p:spPr>
          <a:xfrm>
            <a:off x="1377170" y="4768849"/>
            <a:ext cx="21629659" cy="4178301"/>
          </a:xfrm>
          <a:prstGeom prst="rect">
            <a:avLst/>
          </a:prstGeom>
        </p:spPr>
        <p:txBody>
          <a:bodyPr/>
          <a:lstStyle/>
          <a:p>
            <a:pPr>
              <a:defRPr sz="7800">
                <a:latin typeface="Avenir Heavy"/>
                <a:ea typeface="Avenir Heavy"/>
                <a:cs typeface="Avenir Heavy"/>
                <a:sym typeface="Avenir Heavy"/>
              </a:defRPr>
            </a:pPr>
            <a:r>
              <a:t>Chad’s message this morning</a:t>
            </a:r>
          </a:p>
          <a:p>
            <a:pPr>
              <a:defRPr sz="7800">
                <a:latin typeface="Avenir Heavy"/>
                <a:ea typeface="Avenir Heavy"/>
                <a:cs typeface="Avenir Heavy"/>
                <a:sym typeface="Avenir Heavy"/>
              </a:defRPr>
            </a:pPr>
            <a:r>
              <a:t>Robert Robinson’s story and seeing that he forgot where he came from</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I believe this is why many find themselves idle in their Christian experience…"/>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I believe this is why many find themselves idle in their Christian experience</a:t>
            </a:r>
          </a:p>
          <a:p>
            <a:pPr>
              <a:defRPr sz="6000">
                <a:latin typeface="Avenir Heavy"/>
                <a:ea typeface="Avenir Heavy"/>
                <a:cs typeface="Avenir Heavy"/>
                <a:sym typeface="Avenir Heavy"/>
              </a:defRPr>
            </a:pPr>
            <a:r>
              <a:t>And yet they have a lot to say about what other people are doing</a:t>
            </a:r>
          </a:p>
          <a:p>
            <a:pPr>
              <a:defRPr sz="6000">
                <a:latin typeface="Avenir Heavy"/>
                <a:ea typeface="Avenir Heavy"/>
                <a:cs typeface="Avenir Heavy"/>
                <a:sym typeface="Avenir Heavy"/>
              </a:defRPr>
            </a:pPr>
            <a:r>
              <a:t>Or not doing</a:t>
            </a:r>
          </a:p>
          <a:p>
            <a:pPr>
              <a:defRPr sz="6000">
                <a:latin typeface="Avenir Heavy"/>
                <a:ea typeface="Avenir Heavy"/>
                <a:cs typeface="Avenir Heavy"/>
                <a:sym typeface="Avenir Heavy"/>
              </a:defRPr>
            </a:pPr>
            <a:r>
              <a:t>That can change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6"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I don’t know where you find yourself this evening"/>
          <p:cNvSpPr txBox="1"/>
          <p:nvPr>
            <p:ph type="body" idx="14"/>
          </p:nvPr>
        </p:nvSpPr>
        <p:spPr>
          <a:xfrm>
            <a:off x="226668" y="6484222"/>
            <a:ext cx="23930664" cy="1143001"/>
          </a:xfrm>
          <a:prstGeom prst="rect">
            <a:avLst/>
          </a:prstGeom>
        </p:spPr>
        <p:txBody>
          <a:bodyPr/>
          <a:lstStyle>
            <a:lvl1pPr>
              <a:defRPr sz="6000">
                <a:latin typeface="Avenir Heavy"/>
                <a:ea typeface="Avenir Heavy"/>
                <a:cs typeface="Avenir Heavy"/>
                <a:sym typeface="Avenir Heavy"/>
              </a:defRPr>
            </a:lvl1pPr>
          </a:lstStyle>
          <a:p>
            <a:pPr/>
            <a:r>
              <a:t>I don’t know where you find yourself this evening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The man at the pool of Bethesda"/>
          <p:cNvSpPr txBox="1"/>
          <p:nvPr>
            <p:ph type="body" idx="14"/>
          </p:nvPr>
        </p:nvSpPr>
        <p:spPr>
          <a:xfrm>
            <a:off x="1377170" y="6127750"/>
            <a:ext cx="21629659" cy="1460501"/>
          </a:xfrm>
          <a:prstGeom prst="rect">
            <a:avLst/>
          </a:prstGeom>
        </p:spPr>
        <p:txBody>
          <a:bodyPr/>
          <a:lstStyle>
            <a:lvl1pPr>
              <a:defRPr sz="7800">
                <a:latin typeface="Avenir Heavy"/>
                <a:ea typeface="Avenir Heavy"/>
                <a:cs typeface="Avenir Heavy"/>
                <a:sym typeface="Avenir Heavy"/>
              </a:defRPr>
            </a:lvl1pPr>
          </a:lstStyle>
          <a:p>
            <a:pPr/>
            <a:r>
              <a:t>The man at the pool of Bethesda</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Maybe the story of Mary resonates with you…"/>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Maybe the story of Mary resonates with you </a:t>
            </a:r>
          </a:p>
          <a:p>
            <a:pPr>
              <a:defRPr sz="6000">
                <a:latin typeface="Avenir Heavy"/>
                <a:ea typeface="Avenir Heavy"/>
                <a:cs typeface="Avenir Heavy"/>
                <a:sym typeface="Avenir Heavy"/>
              </a:defRPr>
            </a:pPr>
            <a:r>
              <a:t>You’re giving what you have for Jesus and no one seems to understand you, or appreciate what you are doing </a:t>
            </a:r>
          </a:p>
          <a:p>
            <a:pPr>
              <a:defRPr sz="6000">
                <a:latin typeface="Avenir Heavy"/>
                <a:ea typeface="Avenir Heavy"/>
                <a:cs typeface="Avenir Heavy"/>
                <a:sym typeface="Avenir Heavy"/>
              </a:defRPr>
            </a:pPr>
            <a:r>
              <a:t>Don’t forget where you came from</a:t>
            </a:r>
          </a:p>
          <a:p>
            <a:pPr>
              <a:defRPr sz="6000">
                <a:latin typeface="Avenir Heavy"/>
                <a:ea typeface="Avenir Heavy"/>
                <a:cs typeface="Avenir Heavy"/>
                <a:sym typeface="Avenir Heavy"/>
              </a:defRPr>
            </a:pPr>
            <a:r>
              <a:t>It’s your saving grace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Maybe the story of Simon resonates with you…"/>
          <p:cNvSpPr txBox="1"/>
          <p:nvPr>
            <p:ph type="body" idx="14"/>
          </p:nvPr>
        </p:nvSpPr>
        <p:spPr>
          <a:xfrm>
            <a:off x="226668" y="4922122"/>
            <a:ext cx="23930664" cy="4267201"/>
          </a:xfrm>
          <a:prstGeom prst="rect">
            <a:avLst/>
          </a:prstGeom>
        </p:spPr>
        <p:txBody>
          <a:bodyPr/>
          <a:lstStyle/>
          <a:p>
            <a:pPr>
              <a:defRPr sz="6000">
                <a:latin typeface="Avenir Heavy"/>
                <a:ea typeface="Avenir Heavy"/>
                <a:cs typeface="Avenir Heavy"/>
                <a:sym typeface="Avenir Heavy"/>
              </a:defRPr>
            </a:pPr>
            <a:r>
              <a:t>Maybe the story of Simon resonates with you</a:t>
            </a:r>
          </a:p>
          <a:p>
            <a:pPr>
              <a:defRPr sz="6000">
                <a:latin typeface="Avenir Heavy"/>
                <a:ea typeface="Avenir Heavy"/>
                <a:cs typeface="Avenir Heavy"/>
                <a:sym typeface="Avenir Heavy"/>
              </a:defRPr>
            </a:pPr>
            <a:r>
              <a:t>You’ve lost sight of just how precious it is to sit and weep at the feet of Jesus, and to have Him in your life and home</a:t>
            </a:r>
          </a:p>
          <a:p>
            <a:pPr>
              <a:defRPr sz="6000">
                <a:latin typeface="Avenir Heavy"/>
                <a:ea typeface="Avenir Heavy"/>
                <a:cs typeface="Avenir Heavy"/>
                <a:sym typeface="Avenir Heavy"/>
              </a:defRPr>
            </a:pPr>
            <a:r>
              <a:t>Don’t forget where you came from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Mary’s offering is to be mentioned wherever the Gospel is preached…"/>
          <p:cNvSpPr txBox="1"/>
          <p:nvPr>
            <p:ph type="body" idx="14"/>
          </p:nvPr>
        </p:nvSpPr>
        <p:spPr>
          <a:xfrm>
            <a:off x="226668" y="5442822"/>
            <a:ext cx="23930664" cy="3225801"/>
          </a:xfrm>
          <a:prstGeom prst="rect">
            <a:avLst/>
          </a:prstGeom>
        </p:spPr>
        <p:txBody>
          <a:bodyPr/>
          <a:lstStyle/>
          <a:p>
            <a:pPr>
              <a:defRPr sz="6000">
                <a:latin typeface="Avenir Heavy"/>
                <a:ea typeface="Avenir Heavy"/>
                <a:cs typeface="Avenir Heavy"/>
                <a:sym typeface="Avenir Heavy"/>
              </a:defRPr>
            </a:pPr>
            <a:r>
              <a:t>Mary’s offering is to be mentioned wherever the Gospel is preached</a:t>
            </a:r>
          </a:p>
          <a:p>
            <a:pPr>
              <a:defRPr sz="6000">
                <a:latin typeface="Avenir Heavy"/>
                <a:ea typeface="Avenir Heavy"/>
                <a:cs typeface="Avenir Heavy"/>
                <a:sym typeface="Avenir Heavy"/>
              </a:defRPr>
            </a:pPr>
            <a:r>
              <a:t>Why?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The loneliness of Christ, separated from the heavenly courts, living the life of humanity, was never understood or appreciated by the disciples as it should have been. He was often grieved because His disciples did not give Him that which He should have received from them.”…"/>
          <p:cNvSpPr txBox="1"/>
          <p:nvPr>
            <p:ph type="body" idx="14"/>
          </p:nvPr>
        </p:nvSpPr>
        <p:spPr>
          <a:xfrm>
            <a:off x="226668" y="3880722"/>
            <a:ext cx="23930664" cy="6350001"/>
          </a:xfrm>
          <a:prstGeom prst="rect">
            <a:avLst/>
          </a:prstGeom>
        </p:spPr>
        <p:txBody>
          <a:bodyPr/>
          <a:lstStyle/>
          <a:p>
            <a:pPr>
              <a:defRPr sz="6000">
                <a:latin typeface="Avenir Heavy"/>
                <a:ea typeface="Avenir Heavy"/>
                <a:cs typeface="Avenir Heavy"/>
                <a:sym typeface="Avenir Heavy"/>
              </a:defRPr>
            </a:pPr>
            <a:r>
              <a:t>“</a:t>
            </a:r>
            <a:r>
              <a:rPr u="sng"/>
              <a:t>The loneliness of Christ, separated from the heavenly courts, living the life of humanity, was never understood or appreciated by the disciples as it should have been. He was often grieved because His disciples did not give Him that which He should have received from them.</a:t>
            </a:r>
            <a:r>
              <a:t>”</a:t>
            </a:r>
          </a:p>
          <a:p>
            <a:pPr>
              <a:defRPr sz="6000">
                <a:latin typeface="Avenir Heavy"/>
                <a:ea typeface="Avenir Heavy"/>
                <a:cs typeface="Avenir Heavy"/>
                <a:sym typeface="Avenir Heavy"/>
              </a:defRPr>
            </a:pPr>
            <a:r>
              <a:t>Desire of Ages 565.1</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He knew that if they were under the influence of the heavenly angels that accompanied Him, they too would think no offering of sufficient value to declare the heart’s spiritual affection.”…"/>
          <p:cNvSpPr txBox="1"/>
          <p:nvPr>
            <p:ph type="body" idx="14"/>
          </p:nvPr>
        </p:nvSpPr>
        <p:spPr>
          <a:xfrm>
            <a:off x="226668" y="4922122"/>
            <a:ext cx="23930664" cy="4267201"/>
          </a:xfrm>
          <a:prstGeom prst="rect">
            <a:avLst/>
          </a:prstGeom>
        </p:spPr>
        <p:txBody>
          <a:bodyPr/>
          <a:lstStyle/>
          <a:p>
            <a:pPr>
              <a:defRPr sz="6000">
                <a:latin typeface="Avenir Heavy"/>
                <a:ea typeface="Avenir Heavy"/>
                <a:cs typeface="Avenir Heavy"/>
                <a:sym typeface="Avenir Heavy"/>
              </a:defRPr>
            </a:pPr>
            <a:r>
              <a:t>“He knew that if they were under the influence of the heavenly angels that accompanied Him, they too would think no offering of sufficient value to declare the heart’s spiritual affection.”</a:t>
            </a:r>
          </a:p>
          <a:p>
            <a:pPr>
              <a:defRPr sz="6000">
                <a:latin typeface="Avenir Heavy"/>
                <a:ea typeface="Avenir Heavy"/>
                <a:cs typeface="Avenir Heavy"/>
                <a:sym typeface="Avenir Heavy"/>
              </a:defRPr>
            </a:pPr>
            <a:r>
              <a:t>Desire of Ages 565.1</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Mary’s offering is to be mentioned wherever the Gospel is preached…"/>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Mary’s offering is to be mentioned wherever the Gospel is preached</a:t>
            </a:r>
          </a:p>
          <a:p>
            <a:pPr>
              <a:defRPr sz="6000">
                <a:latin typeface="Avenir Heavy"/>
                <a:ea typeface="Avenir Heavy"/>
                <a:cs typeface="Avenir Heavy"/>
                <a:sym typeface="Avenir Heavy"/>
              </a:defRPr>
            </a:pPr>
            <a:r>
              <a:t>Why?</a:t>
            </a:r>
          </a:p>
          <a:p>
            <a:pPr>
              <a:defRPr sz="6000">
                <a:latin typeface="Avenir Heavy"/>
                <a:ea typeface="Avenir Heavy"/>
                <a:cs typeface="Avenir Heavy"/>
                <a:sym typeface="Avenir Heavy"/>
              </a:defRPr>
            </a:pPr>
            <a:r>
              <a:t>Because we are prone to not “get it”</a:t>
            </a:r>
          </a:p>
          <a:p>
            <a:pPr>
              <a:defRPr sz="6000">
                <a:latin typeface="Avenir Heavy"/>
                <a:ea typeface="Avenir Heavy"/>
                <a:cs typeface="Avenir Heavy"/>
                <a:sym typeface="Avenir Heavy"/>
              </a:defRPr>
            </a:pPr>
            <a:r>
              <a:t>Or to “for-get 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0"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Her “getting it” was a fragrant reminder to Jesus through every step of His sufferings that someone valued what He was doing…"/>
          <p:cNvSpPr txBox="1"/>
          <p:nvPr>
            <p:ph type="body" idx="14"/>
          </p:nvPr>
        </p:nvSpPr>
        <p:spPr>
          <a:xfrm>
            <a:off x="226668" y="3880722"/>
            <a:ext cx="23930664" cy="6350001"/>
          </a:xfrm>
          <a:prstGeom prst="rect">
            <a:avLst/>
          </a:prstGeom>
        </p:spPr>
        <p:txBody>
          <a:bodyPr/>
          <a:lstStyle/>
          <a:p>
            <a:pPr>
              <a:defRPr sz="6000">
                <a:latin typeface="Avenir Heavy"/>
                <a:ea typeface="Avenir Heavy"/>
                <a:cs typeface="Avenir Heavy"/>
                <a:sym typeface="Avenir Heavy"/>
              </a:defRPr>
            </a:pPr>
            <a:r>
              <a:t>Her “getting it” was a fragrant reminder to Jesus through every step of His sufferings that someone valued what He was doing</a:t>
            </a:r>
          </a:p>
          <a:p>
            <a:pPr>
              <a:defRPr sz="6000">
                <a:latin typeface="Avenir Heavy"/>
                <a:ea typeface="Avenir Heavy"/>
                <a:cs typeface="Avenir Heavy"/>
                <a:sym typeface="Avenir Heavy"/>
              </a:defRPr>
            </a:pPr>
            <a:r>
              <a:t>When all seemed to reject Him in His greatest time of need, one whiff of her gift would keep Him going</a:t>
            </a:r>
          </a:p>
          <a:p>
            <a:pPr>
              <a:defRPr sz="6000">
                <a:latin typeface="Avenir Heavy"/>
                <a:ea typeface="Avenir Heavy"/>
                <a:cs typeface="Avenir Heavy"/>
                <a:sym typeface="Avenir Heavy"/>
              </a:defRPr>
            </a:pPr>
            <a:r>
              <a:t>He knew He was loved and appreciated and that His suffering would be worth the cost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2"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Jesus’ offering for us is meant to perpetually remind us of His love in our darkest moments"/>
          <p:cNvSpPr txBox="1"/>
          <p:nvPr>
            <p:ph type="body" idx="14"/>
          </p:nvPr>
        </p:nvSpPr>
        <p:spPr>
          <a:xfrm>
            <a:off x="226668" y="5963522"/>
            <a:ext cx="23930664" cy="2184401"/>
          </a:xfrm>
          <a:prstGeom prst="rect">
            <a:avLst/>
          </a:prstGeom>
        </p:spPr>
        <p:txBody>
          <a:bodyPr/>
          <a:lstStyle>
            <a:lvl1pPr>
              <a:defRPr sz="6000">
                <a:latin typeface="Avenir Heavy"/>
                <a:ea typeface="Avenir Heavy"/>
                <a:cs typeface="Avenir Heavy"/>
                <a:sym typeface="Avenir Heavy"/>
              </a:defRPr>
            </a:lvl1pPr>
          </a:lstStyle>
          <a:p>
            <a:pPr/>
            <a:r>
              <a:t>Jesus’ offering for us is meant to perpetually remind us of His love in our darkest moments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4">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The fragrant gift which Mary had thought to lavish upon the dead body of the Saviour she poured upon His living form. At the burial its sweetness could only have pervaded the tomb; now it gladdened His heart with the assurance of her faith and love…”…"/>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“The fragrant gift which </a:t>
            </a:r>
            <a:r>
              <a:t>Mary</a:t>
            </a:r>
            <a:r>
              <a:t> had thought to lavish upon the dead body of the Saviour she poured upon His living form. At the burial its sweetness could only have pervaded the tomb; now it gladdened His heart with the assurance of </a:t>
            </a:r>
            <a:r>
              <a:t>her</a:t>
            </a:r>
            <a:r>
              <a:t> faith and </a:t>
            </a:r>
            <a:r>
              <a:t>love</a:t>
            </a:r>
            <a:r>
              <a:t>…”</a:t>
            </a:r>
          </a:p>
          <a:p>
            <a:pPr>
              <a:defRPr sz="6000">
                <a:latin typeface="Avenir Heavy"/>
                <a:ea typeface="Avenir Heavy"/>
                <a:cs typeface="Avenir Heavy"/>
                <a:sym typeface="Avenir Heavy"/>
              </a:defRPr>
            </a:pPr>
            <a:r>
              <a:t>Desire of Ages 560.2</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But Mary, pouring out her love upon the Saviour while He was conscious of her devotion, was anointing Him for the burial. And as He went down into the darkness of His great trial, He carried with Him the memory of that deed, an earnest of the love that would be His from His redeemed ones forever.”…"/>
          <p:cNvSpPr txBox="1"/>
          <p:nvPr>
            <p:ph type="body" idx="14"/>
          </p:nvPr>
        </p:nvSpPr>
        <p:spPr>
          <a:xfrm>
            <a:off x="226668" y="3880722"/>
            <a:ext cx="23930664" cy="6350001"/>
          </a:xfrm>
          <a:prstGeom prst="rect">
            <a:avLst/>
          </a:prstGeom>
        </p:spPr>
        <p:txBody>
          <a:bodyPr/>
          <a:lstStyle/>
          <a:p>
            <a:pPr>
              <a:defRPr sz="6000">
                <a:latin typeface="Avenir Heavy"/>
                <a:ea typeface="Avenir Heavy"/>
                <a:cs typeface="Avenir Heavy"/>
                <a:sym typeface="Avenir Heavy"/>
              </a:defRPr>
            </a:pPr>
            <a:r>
              <a:t>“But </a:t>
            </a:r>
            <a:r>
              <a:t>Mary, pouring out her love</a:t>
            </a:r>
            <a:r>
              <a:t> upon the Saviour while He was conscious of </a:t>
            </a:r>
            <a:r>
              <a:t>her</a:t>
            </a:r>
            <a:r>
              <a:t> devotion, was anointing Him for the burial. And as He went down into the darkness of His great trial, He carried with Him the memory of that deed, an earnest of the </a:t>
            </a:r>
            <a:r>
              <a:t>love</a:t>
            </a:r>
            <a:r>
              <a:t> that would be His from His redeemed ones forever.”</a:t>
            </a:r>
          </a:p>
          <a:p>
            <a:pPr>
              <a:defRPr sz="6000">
                <a:latin typeface="Avenir Heavy"/>
                <a:ea typeface="Avenir Heavy"/>
                <a:cs typeface="Avenir Heavy"/>
                <a:sym typeface="Avenir Heavy"/>
              </a:defRPr>
            </a:pPr>
            <a:r>
              <a:t>Desire of Ages 560.2</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Do you want to be made well?”"/>
          <p:cNvSpPr txBox="1"/>
          <p:nvPr>
            <p:ph type="body" idx="14"/>
          </p:nvPr>
        </p:nvSpPr>
        <p:spPr>
          <a:xfrm>
            <a:off x="1377170" y="6127750"/>
            <a:ext cx="21629659" cy="1460501"/>
          </a:xfrm>
          <a:prstGeom prst="rect">
            <a:avLst/>
          </a:prstGeom>
        </p:spPr>
        <p:txBody>
          <a:bodyPr/>
          <a:lstStyle>
            <a:lvl1pPr>
              <a:defRPr sz="7800">
                <a:latin typeface="Avenir Heavy"/>
                <a:ea typeface="Avenir Heavy"/>
                <a:cs typeface="Avenir Heavy"/>
                <a:sym typeface="Avenir Heavy"/>
              </a:defRPr>
            </a:lvl1pPr>
          </a:lstStyle>
          <a:p>
            <a:pPr/>
            <a:r>
              <a:t>“Do you want to be made well?”</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Mary knew not the full significance of her deed of love. She could not answer her accusers. She could not explain why she had chosen that occasion for anointing Jesus. The Holy Spirit had planned for her, and she had obeyed His promptings. Inspiration stoops to give no reason. An unseen presence, it speaks to mind and soul, and moves the heart to action. It is its own justification”…"/>
          <p:cNvSpPr txBox="1"/>
          <p:nvPr>
            <p:ph type="body" idx="14"/>
          </p:nvPr>
        </p:nvSpPr>
        <p:spPr>
          <a:xfrm>
            <a:off x="226668" y="3360022"/>
            <a:ext cx="23930664" cy="7391401"/>
          </a:xfrm>
          <a:prstGeom prst="rect">
            <a:avLst/>
          </a:prstGeom>
        </p:spPr>
        <p:txBody>
          <a:bodyPr/>
          <a:lstStyle/>
          <a:p>
            <a:pPr>
              <a:defRPr sz="6000">
                <a:latin typeface="Avenir Heavy"/>
                <a:ea typeface="Avenir Heavy"/>
                <a:cs typeface="Avenir Heavy"/>
                <a:sym typeface="Avenir Heavy"/>
              </a:defRPr>
            </a:pPr>
            <a:r>
              <a:t>“Mary knew not the full significance of her deed of love. She could not answer her accusers. She could not explain why she had chosen that occasion for anointing Jesus. The Holy Spirit had planned for her, and she had obeyed His promptings. Inspiration stoops to give no reason. An unseen presence, it speaks to mind and soul, and moves the heart to action. It is its own justification”</a:t>
            </a:r>
          </a:p>
          <a:p>
            <a:pPr>
              <a:defRPr sz="6000">
                <a:latin typeface="Avenir Heavy"/>
                <a:ea typeface="Avenir Heavy"/>
                <a:cs typeface="Avenir Heavy"/>
                <a:sym typeface="Avenir Heavy"/>
              </a:defRPr>
            </a:pPr>
            <a:r>
              <a:t>Desire of Ages 560.4</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Christ told Mary the meaning of her act, and in this He gave her more than He had received. “In that she hath poured this ointment on My body,” He said, “she did it for My burial.” As the alabaster box was broken, and filled the whole house with its fragrance, so Christ was to die, His body was to be broken; but He was to rise from the tomb, and the fragrance of His life was to fill the earth. Christ “hath loved us, and hath given Himself for us an offering and a sacrifice to God for a sweet-smelling savor.” Ephesians 5:2”…"/>
          <p:cNvSpPr txBox="1"/>
          <p:nvPr>
            <p:ph type="body" idx="14"/>
          </p:nvPr>
        </p:nvSpPr>
        <p:spPr>
          <a:xfrm>
            <a:off x="226668" y="1797922"/>
            <a:ext cx="23930664" cy="10515601"/>
          </a:xfrm>
          <a:prstGeom prst="rect">
            <a:avLst/>
          </a:prstGeom>
        </p:spPr>
        <p:txBody>
          <a:bodyPr/>
          <a:lstStyle/>
          <a:p>
            <a:pPr>
              <a:defRPr sz="6000">
                <a:latin typeface="Avenir Heavy"/>
                <a:ea typeface="Avenir Heavy"/>
                <a:cs typeface="Avenir Heavy"/>
                <a:sym typeface="Avenir Heavy"/>
              </a:defRPr>
            </a:pPr>
            <a:r>
              <a:t>“Christ told Mary the meaning of her act, and in this He gave her more than He had received. “In that she hath poured this ointment on My body,” He said, “she did it for My burial.” As the alabaster box was broken, and filled the whole house with its fragrance, so Christ was to die, His body was to be broken; but He was to rise from the tomb, and the fragrance of His life was to fill the earth. Christ “hath loved us, and hath given Himself for us an offering and a sacrifice to God for a sweet-smelling savor.” </a:t>
            </a:r>
            <a:r>
              <a:t>Ephesians 5:2</a:t>
            </a:r>
            <a:r>
              <a:t>”</a:t>
            </a:r>
          </a:p>
          <a:p>
            <a:pPr>
              <a:defRPr sz="6000">
                <a:latin typeface="Avenir Heavy"/>
                <a:ea typeface="Avenir Heavy"/>
                <a:cs typeface="Avenir Heavy"/>
                <a:sym typeface="Avenir Heavy"/>
              </a:defRPr>
            </a:pPr>
            <a:r>
              <a:t>Desire of Ages 560.5</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Verily I say unto you,” Christ declared, “Wheresoever this gospel shall be preached throughout the whole world, this also that she hath done shall be spoken of for a memorial of her.” Looking into the future, the Saviour spoke with certainty concerning His gospel. It was to be preached throughout the world. And as far as the gospel extended, Mary’s gift would shed its fragrance, and hearts would be blessed through her unstudied act.”…"/>
          <p:cNvSpPr txBox="1"/>
          <p:nvPr>
            <p:ph type="body" idx="14"/>
          </p:nvPr>
        </p:nvSpPr>
        <p:spPr>
          <a:xfrm>
            <a:off x="226668" y="2318622"/>
            <a:ext cx="23930664" cy="9474201"/>
          </a:xfrm>
          <a:prstGeom prst="rect">
            <a:avLst/>
          </a:prstGeom>
        </p:spPr>
        <p:txBody>
          <a:bodyPr/>
          <a:lstStyle/>
          <a:p>
            <a:pPr>
              <a:defRPr sz="6000">
                <a:latin typeface="Avenir Heavy"/>
                <a:ea typeface="Avenir Heavy"/>
                <a:cs typeface="Avenir Heavy"/>
                <a:sym typeface="Avenir Heavy"/>
              </a:defRPr>
            </a:pPr>
            <a:r>
              <a:t>““Verily I say unto you,” Christ declared, “Wheresoever this gospel shall be preached throughout the whole world, this also that she hath done shall be spoken of for a memorial of her.” Looking into the future, the Saviour spoke with certainty concerning His gospel. It was to be preached throughout the world. And as far as the gospel extended, Mary’s gift would shed its fragrance, and hearts would be blessed through her unstudied act.”</a:t>
            </a:r>
          </a:p>
          <a:p>
            <a:pPr>
              <a:defRPr sz="6000">
                <a:latin typeface="Avenir Heavy"/>
                <a:ea typeface="Avenir Heavy"/>
                <a:cs typeface="Avenir Heavy"/>
                <a:sym typeface="Avenir Heavy"/>
              </a:defRPr>
            </a:pPr>
            <a:r>
              <a:t>Desire of Ages 563.1</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Kingdoms would rise and fall; the names of monarchs and conquerors would be forgotten; but this woman’s deed would be immortalized upon the pages of sacred history. Until time should be no more, that broken alabaster box would tell the story of the abundant love of God for a fallen race.”…"/>
          <p:cNvSpPr txBox="1"/>
          <p:nvPr>
            <p:ph type="body" idx="14"/>
          </p:nvPr>
        </p:nvSpPr>
        <p:spPr>
          <a:xfrm>
            <a:off x="226668" y="3880722"/>
            <a:ext cx="23930664" cy="6350001"/>
          </a:xfrm>
          <a:prstGeom prst="rect">
            <a:avLst/>
          </a:prstGeom>
        </p:spPr>
        <p:txBody>
          <a:bodyPr/>
          <a:lstStyle/>
          <a:p>
            <a:pPr>
              <a:defRPr sz="6000">
                <a:latin typeface="Avenir Heavy"/>
                <a:ea typeface="Avenir Heavy"/>
                <a:cs typeface="Avenir Heavy"/>
                <a:sym typeface="Avenir Heavy"/>
              </a:defRPr>
            </a:pPr>
            <a:r>
              <a:t>“Kingdoms would rise and fall; the names of monarchs and conquerors would be forgotten; but this woman’s deed would be immortalized upon the pages of sacred history. Until time should be no more, that broken alabaster box would tell the story of the abundant love of God for a fallen race.”</a:t>
            </a:r>
          </a:p>
          <a:p>
            <a:pPr>
              <a:defRPr sz="6000">
                <a:latin typeface="Avenir Heavy"/>
                <a:ea typeface="Avenir Heavy"/>
                <a:cs typeface="Avenir Heavy"/>
                <a:sym typeface="Avenir Heavy"/>
              </a:defRPr>
            </a:pPr>
            <a:r>
              <a:t>Desire of Ages 563.1</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Your offering to Jesus can bring Him that same level of satisfaction and love…"/>
          <p:cNvSpPr txBox="1"/>
          <p:nvPr>
            <p:ph type="body" idx="14"/>
          </p:nvPr>
        </p:nvSpPr>
        <p:spPr>
          <a:xfrm>
            <a:off x="226668" y="4922122"/>
            <a:ext cx="23930664" cy="4267201"/>
          </a:xfrm>
          <a:prstGeom prst="rect">
            <a:avLst/>
          </a:prstGeom>
        </p:spPr>
        <p:txBody>
          <a:bodyPr/>
          <a:lstStyle/>
          <a:p>
            <a:pPr>
              <a:defRPr sz="6000">
                <a:latin typeface="Avenir Heavy"/>
                <a:ea typeface="Avenir Heavy"/>
                <a:cs typeface="Avenir Heavy"/>
                <a:sym typeface="Avenir Heavy"/>
              </a:defRPr>
            </a:pPr>
            <a:r>
              <a:t>Your offering to Jesus can bring Him that same level of satisfaction and love </a:t>
            </a:r>
          </a:p>
          <a:p>
            <a:pPr>
              <a:defRPr sz="6000">
                <a:latin typeface="Avenir Heavy"/>
                <a:ea typeface="Avenir Heavy"/>
                <a:cs typeface="Avenir Heavy"/>
                <a:sym typeface="Avenir Heavy"/>
              </a:defRPr>
            </a:pPr>
            <a:r>
              <a:t>That’s why He wants her story told</a:t>
            </a:r>
          </a:p>
          <a:p>
            <a:pPr>
              <a:defRPr sz="6000">
                <a:latin typeface="Avenir Heavy"/>
                <a:ea typeface="Avenir Heavy"/>
                <a:cs typeface="Avenir Heavy"/>
                <a:sym typeface="Avenir Heavy"/>
              </a:defRPr>
            </a:pPr>
            <a:r>
              <a:t>Her story can be ours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8" grpId="1"/>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It took her multiple encounters with the grace of Christ to be set free and to finally “get it”…"/>
          <p:cNvSpPr txBox="1"/>
          <p:nvPr>
            <p:ph type="body" idx="14"/>
          </p:nvPr>
        </p:nvSpPr>
        <p:spPr>
          <a:xfrm>
            <a:off x="226668" y="4401422"/>
            <a:ext cx="23930664" cy="5308601"/>
          </a:xfrm>
          <a:prstGeom prst="rect">
            <a:avLst/>
          </a:prstGeom>
        </p:spPr>
        <p:txBody>
          <a:bodyPr/>
          <a:lstStyle/>
          <a:p>
            <a:pPr>
              <a:defRPr sz="6000">
                <a:latin typeface="Avenir Heavy"/>
                <a:ea typeface="Avenir Heavy"/>
                <a:cs typeface="Avenir Heavy"/>
                <a:sym typeface="Avenir Heavy"/>
              </a:defRPr>
            </a:pPr>
            <a:r>
              <a:t>It took her multiple encounters with the grace of Christ to be set free and to finally “get it”</a:t>
            </a:r>
          </a:p>
          <a:p>
            <a:pPr>
              <a:defRPr sz="6000">
                <a:latin typeface="Avenir Heavy"/>
                <a:ea typeface="Avenir Heavy"/>
                <a:cs typeface="Avenir Heavy"/>
                <a:sym typeface="Avenir Heavy"/>
              </a:defRPr>
            </a:pPr>
            <a:r>
              <a:t>If you feel that you’ve messed up too many times, you can come back</a:t>
            </a:r>
          </a:p>
          <a:p>
            <a:pPr>
              <a:defRPr sz="6000">
                <a:latin typeface="Avenir Heavy"/>
                <a:ea typeface="Avenir Heavy"/>
                <a:cs typeface="Avenir Heavy"/>
                <a:sym typeface="Avenir Heavy"/>
              </a:defRPr>
            </a:pPr>
            <a:r>
              <a:t>Her story can be yours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0" grpId="1"/>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deecasper24"/>
          <p:cNvSpPr txBox="1"/>
          <p:nvPr/>
        </p:nvSpPr>
        <p:spPr>
          <a:xfrm>
            <a:off x="11920177" y="593057"/>
            <a:ext cx="444373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Heavy"/>
                <a:ea typeface="Avenir Heavy"/>
                <a:cs typeface="Avenir Heavy"/>
                <a:sym typeface="Avenir Heavy"/>
              </a:defRPr>
            </a:lvl1pPr>
          </a:lstStyle>
          <a:p>
            <a:pPr/>
            <a:r>
              <a:t>@deecasper24</a:t>
            </a:r>
          </a:p>
        </p:txBody>
      </p:sp>
      <p:sp>
        <p:nvSpPr>
          <p:cNvPr id="263" name="@ARtvNow"/>
          <p:cNvSpPr txBox="1"/>
          <p:nvPr/>
        </p:nvSpPr>
        <p:spPr>
          <a:xfrm>
            <a:off x="11886599" y="1649517"/>
            <a:ext cx="3455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Heavy"/>
                <a:ea typeface="Avenir Heavy"/>
                <a:cs typeface="Avenir Heavy"/>
                <a:sym typeface="Avenir Heavy"/>
              </a:defRPr>
            </a:lvl1pPr>
          </a:lstStyle>
          <a:p>
            <a:pPr/>
            <a:r>
              <a:t>@ARtvNow</a:t>
            </a:r>
          </a:p>
        </p:txBody>
      </p:sp>
      <p:pic>
        <p:nvPicPr>
          <p:cNvPr id="264" name="Image" descr="Image"/>
          <p:cNvPicPr>
            <a:picLocks noChangeAspect="1"/>
          </p:cNvPicPr>
          <p:nvPr/>
        </p:nvPicPr>
        <p:blipFill>
          <a:blip r:embed="rId2">
            <a:extLst/>
          </a:blip>
          <a:stretch>
            <a:fillRect/>
          </a:stretch>
        </p:blipFill>
        <p:spPr>
          <a:xfrm>
            <a:off x="8370816" y="527983"/>
            <a:ext cx="1828801" cy="1828801"/>
          </a:xfrm>
          <a:prstGeom prst="rect">
            <a:avLst/>
          </a:prstGeom>
          <a:ln w="12700">
            <a:miter lim="400000"/>
          </a:ln>
        </p:spPr>
      </p:pic>
      <p:pic>
        <p:nvPicPr>
          <p:cNvPr id="265" name="Image" descr="Image"/>
          <p:cNvPicPr>
            <a:picLocks noChangeAspect="1"/>
          </p:cNvPicPr>
          <p:nvPr/>
        </p:nvPicPr>
        <p:blipFill>
          <a:blip r:embed="rId3">
            <a:extLst/>
          </a:blip>
          <a:stretch>
            <a:fillRect/>
          </a:stretch>
        </p:blipFill>
        <p:spPr>
          <a:xfrm>
            <a:off x="8370816" y="3283260"/>
            <a:ext cx="1828801" cy="1828801"/>
          </a:xfrm>
          <a:prstGeom prst="rect">
            <a:avLst/>
          </a:prstGeom>
          <a:ln w="12700">
            <a:miter lim="400000"/>
          </a:ln>
        </p:spPr>
      </p:pic>
      <p:sp>
        <p:nvSpPr>
          <p:cNvPr id="266" name="@ARtvNow"/>
          <p:cNvSpPr txBox="1"/>
          <p:nvPr/>
        </p:nvSpPr>
        <p:spPr>
          <a:xfrm>
            <a:off x="11886599" y="4269499"/>
            <a:ext cx="3455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Heavy"/>
                <a:ea typeface="Avenir Heavy"/>
                <a:cs typeface="Avenir Heavy"/>
                <a:sym typeface="Avenir Heavy"/>
              </a:defRPr>
            </a:lvl1pPr>
          </a:lstStyle>
          <a:p>
            <a:pPr/>
            <a:r>
              <a:t>@ARtvNow</a:t>
            </a:r>
          </a:p>
        </p:txBody>
      </p:sp>
      <p:pic>
        <p:nvPicPr>
          <p:cNvPr id="267" name="Twitter_Logo_White_On_Blue.png" descr="Twitter_Logo_White_On_Blue.png"/>
          <p:cNvPicPr>
            <a:picLocks noChangeAspect="1"/>
          </p:cNvPicPr>
          <p:nvPr/>
        </p:nvPicPr>
        <p:blipFill>
          <a:blip r:embed="rId4">
            <a:extLst/>
          </a:blip>
          <a:stretch>
            <a:fillRect/>
          </a:stretch>
        </p:blipFill>
        <p:spPr>
          <a:xfrm>
            <a:off x="8370816" y="6038537"/>
            <a:ext cx="1828801" cy="1828801"/>
          </a:xfrm>
          <a:prstGeom prst="rect">
            <a:avLst/>
          </a:prstGeom>
          <a:ln w="12700">
            <a:miter lim="400000"/>
          </a:ln>
        </p:spPr>
      </p:pic>
      <p:sp>
        <p:nvSpPr>
          <p:cNvPr id="268" name="@ARtvNow"/>
          <p:cNvSpPr txBox="1"/>
          <p:nvPr/>
        </p:nvSpPr>
        <p:spPr>
          <a:xfrm>
            <a:off x="12204235" y="6889480"/>
            <a:ext cx="3455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Heavy"/>
                <a:ea typeface="Avenir Heavy"/>
                <a:cs typeface="Avenir Heavy"/>
                <a:sym typeface="Avenir Heavy"/>
              </a:defRPr>
            </a:lvl1pPr>
          </a:lstStyle>
          <a:p>
            <a:pPr/>
            <a:r>
              <a:t>@ARtvNow</a:t>
            </a:r>
          </a:p>
        </p:txBody>
      </p:sp>
      <p:pic>
        <p:nvPicPr>
          <p:cNvPr id="269" name="YouTube-icon-full_color.png" descr="YouTube-icon-full_color.png"/>
          <p:cNvPicPr>
            <a:picLocks noChangeAspect="1"/>
          </p:cNvPicPr>
          <p:nvPr/>
        </p:nvPicPr>
        <p:blipFill>
          <a:blip r:embed="rId5">
            <a:extLst/>
          </a:blip>
          <a:stretch>
            <a:fillRect/>
          </a:stretch>
        </p:blipFill>
        <p:spPr>
          <a:xfrm>
            <a:off x="8267752" y="8793815"/>
            <a:ext cx="2034930" cy="1432797"/>
          </a:xfrm>
          <a:prstGeom prst="rect">
            <a:avLst/>
          </a:prstGeom>
          <a:ln w="12700">
            <a:miter lim="400000"/>
          </a:ln>
        </p:spPr>
      </p:pic>
      <p:sp>
        <p:nvSpPr>
          <p:cNvPr id="270" name="/c/deecasper…"/>
          <p:cNvSpPr txBox="1"/>
          <p:nvPr/>
        </p:nvSpPr>
        <p:spPr>
          <a:xfrm>
            <a:off x="11846095" y="8595813"/>
            <a:ext cx="4171951" cy="182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000">
                <a:latin typeface="Avenir Heavy"/>
                <a:ea typeface="Avenir Heavy"/>
                <a:cs typeface="Avenir Heavy"/>
                <a:sym typeface="Avenir Heavy"/>
              </a:defRPr>
            </a:pPr>
            <a:r>
              <a:t>/c/deecasper</a:t>
            </a:r>
          </a:p>
          <a:p>
            <a:pPr>
              <a:defRPr sz="5000">
                <a:latin typeface="Avenir Heavy"/>
                <a:ea typeface="Avenir Heavy"/>
                <a:cs typeface="Avenir Heavy"/>
                <a:sym typeface="Avenir Heavy"/>
              </a:defRPr>
            </a:pPr>
            <a:r>
              <a:t>/ARtvNow</a:t>
            </a:r>
          </a:p>
        </p:txBody>
      </p:sp>
      <p:pic>
        <p:nvPicPr>
          <p:cNvPr id="271" name="audioverse.jpg" descr="audioverse.jpg"/>
          <p:cNvPicPr>
            <a:picLocks noChangeAspect="1"/>
          </p:cNvPicPr>
          <p:nvPr/>
        </p:nvPicPr>
        <p:blipFill>
          <a:blip r:embed="rId6">
            <a:extLst/>
          </a:blip>
          <a:stretch>
            <a:fillRect/>
          </a:stretch>
        </p:blipFill>
        <p:spPr>
          <a:xfrm>
            <a:off x="8267752" y="11153088"/>
            <a:ext cx="2034930" cy="2034929"/>
          </a:xfrm>
          <a:prstGeom prst="rect">
            <a:avLst/>
          </a:prstGeom>
          <a:ln w="12700">
            <a:miter lim="400000"/>
          </a:ln>
        </p:spPr>
      </p:pic>
      <p:sp>
        <p:nvSpPr>
          <p:cNvPr id="272" name="Dee Casper"/>
          <p:cNvSpPr txBox="1"/>
          <p:nvPr/>
        </p:nvSpPr>
        <p:spPr>
          <a:xfrm>
            <a:off x="11823099" y="11687952"/>
            <a:ext cx="35826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Heavy"/>
                <a:ea typeface="Avenir Heavy"/>
                <a:cs typeface="Avenir Heavy"/>
                <a:sym typeface="Avenir Heavy"/>
              </a:defRPr>
            </a:lvl1pPr>
          </a:lstStyle>
          <a:p>
            <a:pPr/>
            <a:r>
              <a:t>Dee Casper</a:t>
            </a:r>
          </a:p>
        </p:txBody>
      </p:sp>
      <p:sp>
        <p:nvSpPr>
          <p:cNvPr id="273" name="@dcasper24"/>
          <p:cNvSpPr txBox="1"/>
          <p:nvPr/>
        </p:nvSpPr>
        <p:spPr>
          <a:xfrm>
            <a:off x="11757059" y="3531697"/>
            <a:ext cx="371475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Heavy"/>
                <a:ea typeface="Avenir Heavy"/>
                <a:cs typeface="Avenir Heavy"/>
                <a:sym typeface="Avenir Heavy"/>
              </a:defRPr>
            </a:lvl1pPr>
          </a:lstStyle>
          <a:p>
            <a:pPr/>
            <a:r>
              <a:t>@dcasper24</a:t>
            </a:r>
          </a:p>
        </p:txBody>
      </p:sp>
      <p:sp>
        <p:nvSpPr>
          <p:cNvPr id="274" name="@deecasper24"/>
          <p:cNvSpPr txBox="1"/>
          <p:nvPr/>
        </p:nvSpPr>
        <p:spPr>
          <a:xfrm>
            <a:off x="11710205" y="5994400"/>
            <a:ext cx="444373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Avenir Heavy"/>
                <a:ea typeface="Avenir Heavy"/>
                <a:cs typeface="Avenir Heavy"/>
                <a:sym typeface="Avenir Heavy"/>
              </a:defRPr>
            </a:lvl1pPr>
          </a:lstStyle>
          <a:p>
            <a:pPr/>
            <a:r>
              <a:t>@deecasper24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Rise…"/>
          <p:cNvSpPr txBox="1"/>
          <p:nvPr>
            <p:ph type="body" idx="14"/>
          </p:nvPr>
        </p:nvSpPr>
        <p:spPr>
          <a:xfrm>
            <a:off x="1377170" y="4768849"/>
            <a:ext cx="21629659" cy="4178301"/>
          </a:xfrm>
          <a:prstGeom prst="rect">
            <a:avLst/>
          </a:prstGeom>
        </p:spPr>
        <p:txBody>
          <a:bodyPr/>
          <a:lstStyle/>
          <a:p>
            <a:pPr>
              <a:defRPr sz="7800">
                <a:latin typeface="Avenir Heavy"/>
                <a:ea typeface="Avenir Heavy"/>
                <a:cs typeface="Avenir Heavy"/>
                <a:sym typeface="Avenir Heavy"/>
              </a:defRPr>
            </a:pPr>
            <a:r>
              <a:t>Rise</a:t>
            </a:r>
          </a:p>
          <a:p>
            <a:pPr>
              <a:defRPr sz="7800">
                <a:latin typeface="Avenir Heavy"/>
                <a:ea typeface="Avenir Heavy"/>
                <a:cs typeface="Avenir Heavy"/>
                <a:sym typeface="Avenir Heavy"/>
              </a:defRPr>
            </a:pPr>
            <a:r>
              <a:t>Take up your mat</a:t>
            </a:r>
          </a:p>
          <a:p>
            <a:pPr>
              <a:defRPr sz="7800">
                <a:latin typeface="Avenir Heavy"/>
                <a:ea typeface="Avenir Heavy"/>
                <a:cs typeface="Avenir Heavy"/>
                <a:sym typeface="Avenir Heavy"/>
              </a:defRPr>
            </a:pPr>
            <a:r>
              <a:t>Walk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Rising makes sense…"/>
          <p:cNvSpPr txBox="1"/>
          <p:nvPr>
            <p:ph type="body" idx="14"/>
          </p:nvPr>
        </p:nvSpPr>
        <p:spPr>
          <a:xfrm>
            <a:off x="1377170" y="4768849"/>
            <a:ext cx="21629659" cy="4178301"/>
          </a:xfrm>
          <a:prstGeom prst="rect">
            <a:avLst/>
          </a:prstGeom>
        </p:spPr>
        <p:txBody>
          <a:bodyPr/>
          <a:lstStyle/>
          <a:p>
            <a:pPr>
              <a:defRPr sz="7800">
                <a:latin typeface="Avenir Heavy"/>
                <a:ea typeface="Avenir Heavy"/>
                <a:cs typeface="Avenir Heavy"/>
                <a:sym typeface="Avenir Heavy"/>
              </a:defRPr>
            </a:pPr>
            <a:r>
              <a:t>Rising makes sense</a:t>
            </a:r>
          </a:p>
          <a:p>
            <a:pPr>
              <a:defRPr sz="7800">
                <a:latin typeface="Avenir Heavy"/>
                <a:ea typeface="Avenir Heavy"/>
                <a:cs typeface="Avenir Heavy"/>
                <a:sym typeface="Avenir Heavy"/>
              </a:defRPr>
            </a:pPr>
            <a:r>
              <a:t>Walking makes sense</a:t>
            </a:r>
          </a:p>
          <a:p>
            <a:pPr>
              <a:defRPr sz="7800">
                <a:latin typeface="Avenir Heavy"/>
                <a:ea typeface="Avenir Heavy"/>
                <a:cs typeface="Avenir Heavy"/>
                <a:sym typeface="Avenir Heavy"/>
              </a:defRPr>
            </a:pPr>
            <a:r>
              <a:t>What’s with the mat?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His mat was a reminder of 38 years of…"/>
          <p:cNvSpPr txBox="1"/>
          <p:nvPr>
            <p:ph type="body" idx="14"/>
          </p:nvPr>
        </p:nvSpPr>
        <p:spPr>
          <a:xfrm>
            <a:off x="1377170" y="3244580"/>
            <a:ext cx="21629659" cy="8255001"/>
          </a:xfrm>
          <a:prstGeom prst="rect">
            <a:avLst/>
          </a:prstGeom>
        </p:spPr>
        <p:txBody>
          <a:bodyPr/>
          <a:lstStyle/>
          <a:p>
            <a:pPr>
              <a:defRPr sz="7800">
                <a:latin typeface="Avenir Heavy"/>
                <a:ea typeface="Avenir Heavy"/>
                <a:cs typeface="Avenir Heavy"/>
                <a:sym typeface="Avenir Heavy"/>
              </a:defRPr>
            </a:pPr>
            <a:r>
              <a:t>His mat was a reminder of 38 years of </a:t>
            </a:r>
          </a:p>
          <a:p>
            <a:pPr>
              <a:defRPr sz="7800">
                <a:latin typeface="Avenir Heavy"/>
                <a:ea typeface="Avenir Heavy"/>
                <a:cs typeface="Avenir Heavy"/>
                <a:sym typeface="Avenir Heavy"/>
              </a:defRPr>
            </a:pPr>
            <a:r>
              <a:t>rejection</a:t>
            </a:r>
          </a:p>
          <a:p>
            <a:pPr>
              <a:defRPr sz="7800">
                <a:latin typeface="Avenir Heavy"/>
                <a:ea typeface="Avenir Heavy"/>
                <a:cs typeface="Avenir Heavy"/>
                <a:sym typeface="Avenir Heavy"/>
              </a:defRPr>
            </a:pPr>
            <a:r>
              <a:t>abandonment</a:t>
            </a:r>
          </a:p>
          <a:p>
            <a:pPr>
              <a:defRPr sz="7800">
                <a:latin typeface="Avenir Heavy"/>
                <a:ea typeface="Avenir Heavy"/>
                <a:cs typeface="Avenir Heavy"/>
                <a:sym typeface="Avenir Heavy"/>
              </a:defRPr>
            </a:pPr>
            <a:r>
              <a:t>shame</a:t>
            </a:r>
          </a:p>
          <a:p>
            <a:pPr>
              <a:defRPr sz="7800">
                <a:latin typeface="Avenir Heavy"/>
                <a:ea typeface="Avenir Heavy"/>
                <a:cs typeface="Avenir Heavy"/>
                <a:sym typeface="Avenir Heavy"/>
              </a:defRPr>
            </a:pPr>
            <a:r>
              <a:t>hopelessness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That’s precisely the point"/>
          <p:cNvSpPr txBox="1"/>
          <p:nvPr>
            <p:ph type="body" idx="14"/>
          </p:nvPr>
        </p:nvSpPr>
        <p:spPr>
          <a:xfrm>
            <a:off x="1377170" y="6127750"/>
            <a:ext cx="21629659" cy="1460501"/>
          </a:xfrm>
          <a:prstGeom prst="rect">
            <a:avLst/>
          </a:prstGeom>
        </p:spPr>
        <p:txBody>
          <a:bodyPr/>
          <a:lstStyle>
            <a:lvl1pPr>
              <a:defRPr sz="7800">
                <a:latin typeface="Avenir Heavy"/>
                <a:ea typeface="Avenir Heavy"/>
                <a:cs typeface="Avenir Heavy"/>
                <a:sym typeface="Avenir Heavy"/>
              </a:defRPr>
            </a:lvl1pPr>
          </a:lstStyle>
          <a:p>
            <a:pPr/>
            <a:r>
              <a:t>That’s precisely the point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all" i="0" spc="512" strike="noStrike" sz="32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all" i="0" spc="512" strike="noStrike" sz="32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6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